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
  </p:notesMasterIdLst>
  <p:sldIdLst>
    <p:sldId id="300" r:id="rId2"/>
    <p:sldId id="302" r:id="rId3"/>
    <p:sldId id="303" r:id="rId4"/>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0000"/>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2" autoAdjust="0"/>
    <p:restoredTop sz="94660"/>
  </p:normalViewPr>
  <p:slideViewPr>
    <p:cSldViewPr>
      <p:cViewPr varScale="1">
        <p:scale>
          <a:sx n="72" d="100"/>
          <a:sy n="72" d="100"/>
        </p:scale>
        <p:origin x="3156" y="78"/>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2025/3/13</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E088EA-BB32-456F-AEE8-263A86A34FC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8560D42-EE07-42FE-8EE5-71E0C0C24C13}"/>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A94EB8A-7FE0-4DF4-AA13-12ECB0BE79E0}"/>
              </a:ext>
            </a:extLst>
          </p:cNvPr>
          <p:cNvSpPr>
            <a:spLocks noGrp="1"/>
          </p:cNvSpPr>
          <p:nvPr>
            <p:ph type="dt" sz="half" idx="10"/>
          </p:nvPr>
        </p:nvSpPr>
        <p:spPr/>
        <p:txBody>
          <a:bodyPr/>
          <a:lstStyle/>
          <a:p>
            <a:pPr>
              <a:defRPr/>
            </a:pPr>
            <a:fld id="{C07978E3-3F75-4A0D-94BD-8754002B412E}"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281B4E-4B70-42CA-AE56-D342C9FDEB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CF12442-3214-41BA-B97E-3ECA480C9B53}"/>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151536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BC93D-B978-4C03-AB82-068934EF51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1C2B55-42C0-4E04-A1C5-983C0445C42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C8E2E-7A94-4DC3-9EB4-B83CF5BF829A}"/>
              </a:ext>
            </a:extLst>
          </p:cNvPr>
          <p:cNvSpPr>
            <a:spLocks noGrp="1"/>
          </p:cNvSpPr>
          <p:nvPr>
            <p:ph type="dt" sz="half" idx="10"/>
          </p:nvPr>
        </p:nvSpPr>
        <p:spPr/>
        <p:txBody>
          <a:bodyPr/>
          <a:lstStyle/>
          <a:p>
            <a:pPr>
              <a:defRPr/>
            </a:pPr>
            <a:fld id="{F4988144-94EE-4D30-9361-6000D8699E60}"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7E570A0-7455-4938-9C53-E3B0BFB8D951}"/>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838645D-632F-4EA1-8380-3847E0A5B9DC}"/>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61175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AA39A9-CB7A-4E52-B91A-F0439847F198}"/>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269C09-4640-496E-ACEE-1685F117E437}"/>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0BD3E0-9CA2-4751-9D81-806584360E98}"/>
              </a:ext>
            </a:extLst>
          </p:cNvPr>
          <p:cNvSpPr>
            <a:spLocks noGrp="1"/>
          </p:cNvSpPr>
          <p:nvPr>
            <p:ph type="dt" sz="half" idx="10"/>
          </p:nvPr>
        </p:nvSpPr>
        <p:spPr/>
        <p:txBody>
          <a:bodyPr/>
          <a:lstStyle/>
          <a:p>
            <a:pPr>
              <a:defRPr/>
            </a:pPr>
            <a:fld id="{B9AA9BE7-304D-4DF5-9736-3527E2E07CC4}"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EF8FEDB-D264-4EC9-9B4B-B8121A1F8168}"/>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E5008CA-DE8B-4D3A-9B84-B6EE152EC348}"/>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8909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3DE92F-3B43-4080-A19D-75184B426A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968BCC-D9ED-4C51-9AC1-5E373005C2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F2F0C6-065C-4F87-B666-7F4ACB669E08}"/>
              </a:ext>
            </a:extLst>
          </p:cNvPr>
          <p:cNvSpPr>
            <a:spLocks noGrp="1"/>
          </p:cNvSpPr>
          <p:nvPr>
            <p:ph type="dt" sz="half" idx="10"/>
          </p:nvPr>
        </p:nvSpPr>
        <p:spPr/>
        <p:txBody>
          <a:bodyPr/>
          <a:lstStyle/>
          <a:p>
            <a:pPr>
              <a:defRPr/>
            </a:pPr>
            <a:fld id="{A18075BB-3CD5-4CA7-A691-D3E6921D0F2F}"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9CE2A00-BFB5-4DF3-AFF7-97F601CFB3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6248BBB-8485-445D-820A-739F33DB106B}"/>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12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6BCDAD-AF3E-4A08-9CB2-5CC5299D93F5}"/>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E6F1ED-8BB7-4ECB-9547-18D1F3FB78CC}"/>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20514B-D7E2-41A0-AC2F-347A9187E3B4}"/>
              </a:ext>
            </a:extLst>
          </p:cNvPr>
          <p:cNvSpPr>
            <a:spLocks noGrp="1"/>
          </p:cNvSpPr>
          <p:nvPr>
            <p:ph type="dt" sz="half" idx="10"/>
          </p:nvPr>
        </p:nvSpPr>
        <p:spPr/>
        <p:txBody>
          <a:bodyPr/>
          <a:lstStyle/>
          <a:p>
            <a:pPr>
              <a:defRPr/>
            </a:pPr>
            <a:fld id="{087999A7-B118-4595-8F5D-3EA4785052C5}"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95EDDD-63E9-483F-B586-E0D4061F05F9}"/>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F486DF-1245-4C33-8F28-55C532295E1A}"/>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2229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FF337-5CAB-4DB7-9AA2-4CC0F53072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F215C9-65F3-4DDE-B10F-7083412DA978}"/>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6E42E64-AACF-43D7-AD20-A1628E1060EC}"/>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EDC1CAB-B61F-4D10-8560-4D49A60F4C7F}"/>
              </a:ext>
            </a:extLst>
          </p:cNvPr>
          <p:cNvSpPr>
            <a:spLocks noGrp="1"/>
          </p:cNvSpPr>
          <p:nvPr>
            <p:ph type="dt" sz="half" idx="10"/>
          </p:nvPr>
        </p:nvSpPr>
        <p:spPr/>
        <p:txBody>
          <a:bodyPr/>
          <a:lstStyle/>
          <a:p>
            <a:pPr>
              <a:defRPr/>
            </a:pPr>
            <a:fld id="{2A8EE726-064D-4A7A-87F8-C255F47775DA}" type="datetime1">
              <a:rPr lang="ja-JP" altLang="en-US" smtClean="0"/>
              <a:pPr>
                <a:defRPr/>
              </a:pPr>
              <a:t>2025/3/13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25704CB2-7794-4D72-BA0F-BB1C7833F5C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8BB0636-0B87-4528-BD47-DF75910757A2}"/>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6867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0AABB-C804-47E2-B795-0E0670D11968}"/>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2FB776-3A74-4636-A67C-65989EB76BDB}"/>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286AEC-F43D-482A-AF58-56B28A76D330}"/>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51E5526-8304-49D0-8699-90B8F8F1BBA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222D7F2-499C-439B-AD26-85C1ED540A08}"/>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3CF98AA-F11F-47FE-9C9E-E915F47B0ED0}"/>
              </a:ext>
            </a:extLst>
          </p:cNvPr>
          <p:cNvSpPr>
            <a:spLocks noGrp="1"/>
          </p:cNvSpPr>
          <p:nvPr>
            <p:ph type="dt" sz="half" idx="10"/>
          </p:nvPr>
        </p:nvSpPr>
        <p:spPr/>
        <p:txBody>
          <a:bodyPr/>
          <a:lstStyle/>
          <a:p>
            <a:pPr>
              <a:defRPr/>
            </a:pPr>
            <a:fld id="{A5861FEA-1BE4-4962-8DDE-A5D55E7527A9}" type="datetime1">
              <a:rPr lang="ja-JP" altLang="en-US" smtClean="0"/>
              <a:pPr>
                <a:defRPr/>
              </a:pPr>
              <a:t>2025/3/13</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18672E7-82ED-40C5-8FA1-8F15626EF0F9}"/>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95A03317-747F-48F2-986A-2C742282E4C4}"/>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08532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A8925-0AEE-48EC-8324-80BB8AB129A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4584DC0-DEF1-4597-A148-8EAA56E2AE73}"/>
              </a:ext>
            </a:extLst>
          </p:cNvPr>
          <p:cNvSpPr>
            <a:spLocks noGrp="1"/>
          </p:cNvSpPr>
          <p:nvPr>
            <p:ph type="dt" sz="half" idx="10"/>
          </p:nvPr>
        </p:nvSpPr>
        <p:spPr/>
        <p:txBody>
          <a:bodyPr/>
          <a:lstStyle/>
          <a:p>
            <a:pPr>
              <a:defRPr/>
            </a:pPr>
            <a:fld id="{3BC3B54A-4984-489F-9AD9-FFA51C931E4D}" type="datetime1">
              <a:rPr lang="ja-JP" altLang="en-US" smtClean="0"/>
              <a:pPr>
                <a:defRPr/>
              </a:pPr>
              <a:t>2025/3/13</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9EEE6680-FC24-47C8-ADD9-5439E1796B21}"/>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BB16BA82-589C-4504-90E9-F20D899F2343}"/>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3190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8C46A2-1757-4F15-AEAA-7595C49E2C6C}"/>
              </a:ext>
            </a:extLst>
          </p:cNvPr>
          <p:cNvSpPr>
            <a:spLocks noGrp="1"/>
          </p:cNvSpPr>
          <p:nvPr>
            <p:ph type="dt" sz="half" idx="10"/>
          </p:nvPr>
        </p:nvSpPr>
        <p:spPr/>
        <p:txBody>
          <a:bodyPr/>
          <a:lstStyle/>
          <a:p>
            <a:pPr>
              <a:defRPr/>
            </a:pPr>
            <a:fld id="{6AF2FB7D-6622-44BB-8443-AAE9ABD04C2A}" type="datetime1">
              <a:rPr lang="ja-JP" altLang="en-US" smtClean="0"/>
              <a:pPr>
                <a:defRPr/>
              </a:pPr>
              <a:t>2025/3/13</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0150BE5D-2126-4240-9384-5F512EFE7577}"/>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5AD388D-248F-4991-BCA2-B427AAA8E107}"/>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3884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964DFD-CB89-4D97-96C4-4FF9B846680C}"/>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E96D20-5DA1-4631-B370-D8934E33886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48D4201-B6A0-414A-ABCB-BE09716A06FE}"/>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DF43F-2393-4F68-9D60-E85F26FBFDB1}"/>
              </a:ext>
            </a:extLst>
          </p:cNvPr>
          <p:cNvSpPr>
            <a:spLocks noGrp="1"/>
          </p:cNvSpPr>
          <p:nvPr>
            <p:ph type="dt" sz="half" idx="10"/>
          </p:nvPr>
        </p:nvSpPr>
        <p:spPr/>
        <p:txBody>
          <a:bodyPr/>
          <a:lstStyle/>
          <a:p>
            <a:pPr>
              <a:defRPr/>
            </a:pPr>
            <a:fld id="{20FF1BBD-CBC7-4959-8351-5A736CE0938B}" type="datetime1">
              <a:rPr lang="ja-JP" altLang="en-US" smtClean="0"/>
              <a:pPr>
                <a:defRPr/>
              </a:pPr>
              <a:t>2025/3/13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6A45307B-624E-4029-8246-EC548F13E02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9CCA2B0A-582B-4D30-BF33-B58DCB532B3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9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CEA88-44B2-4AE8-B261-49D2CE5C124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AF882A-CB60-4522-832F-B752A3D79217}"/>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D099A829-2487-4DF1-873F-731058CB3787}"/>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ACA092-5ED2-40A0-9CBA-815293365FDB}"/>
              </a:ext>
            </a:extLst>
          </p:cNvPr>
          <p:cNvSpPr>
            <a:spLocks noGrp="1"/>
          </p:cNvSpPr>
          <p:nvPr>
            <p:ph type="dt" sz="half" idx="10"/>
          </p:nvPr>
        </p:nvSpPr>
        <p:spPr/>
        <p:txBody>
          <a:bodyPr/>
          <a:lstStyle/>
          <a:p>
            <a:pPr>
              <a:defRPr/>
            </a:pPr>
            <a:fld id="{79992FBA-136A-4615-B42B-1BCBDE2F7E83}" type="datetime1">
              <a:rPr lang="ja-JP" altLang="en-US" smtClean="0"/>
              <a:pPr>
                <a:defRPr/>
              </a:pPr>
              <a:t>2025/3/13</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D8FAB49-4649-454B-B7BF-1E448D5AA4F1}"/>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F5076F5A-CA79-4C0D-B76D-4AF6256B241E}"/>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69390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AE3B701-EBE2-468D-9FB9-35036AD2CA9E}"/>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8A0743-A733-4AE2-B7DF-C96A896755AE}"/>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26D82B8-8D05-46A8-BE26-CFC78B480035}"/>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2025/3/13</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3F6B9E2-66F9-449F-B552-4CC17FD243E0}"/>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93A823E2-B810-4F81-A847-DEEF45316691}"/>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81343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https://bto.applied.ne.jp/img/r3/r3_dragonfly_01.png" TargetMode="External"/><Relationship Id="rId9" Type="http://schemas.openxmlformats.org/officeDocument/2006/relationships/image" Target="../media/image7.png"/><Relationship Id="rId14" Type="http://schemas.openxmlformats.org/officeDocument/2006/relationships/image" Target="../media/image12.JPG"/></Relationships>
</file>

<file path=ppt/slides/_rels/slide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https://bto.applied.ne.jp/img/r3/r3_dragonfly_01.png" TargetMode="External"/><Relationship Id="rId7"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png"/><Relationship Id="rId9" Type="http://schemas.openxmlformats.org/officeDocument/2006/relationships/image" Target="../media/image16.JP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https://bto.applied.ne.jp/img/r3/r3_dragonfly_01.png" TargetMode="External"/><Relationship Id="rId7" Type="http://schemas.openxmlformats.org/officeDocument/2006/relationships/image" Target="../media/image3.png"/><Relationship Id="rId12"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0.jpg"/><Relationship Id="rId5" Type="http://schemas.openxmlformats.org/officeDocument/2006/relationships/image" Target="../media/image9.jpeg"/><Relationship Id="rId10" Type="http://schemas.openxmlformats.org/officeDocument/2006/relationships/image" Target="../media/image19.jpg"/><Relationship Id="rId4" Type="http://schemas.openxmlformats.org/officeDocument/2006/relationships/image" Target="../media/image1.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E97A65C-36C2-7A17-305F-8E0FAC43189C}"/>
              </a:ext>
            </a:extLst>
          </p:cNvPr>
          <p:cNvSpPr>
            <a:spLocks noGrp="1"/>
          </p:cNvSpPr>
          <p:nvPr>
            <p:ph type="dt" sz="half" idx="10"/>
          </p:nvPr>
        </p:nvSpPr>
        <p:spPr>
          <a:xfrm>
            <a:off x="433918" y="9604429"/>
            <a:ext cx="1700927" cy="569240"/>
          </a:xfrm>
        </p:spPr>
        <p:txBody>
          <a:bodyPr/>
          <a:lstStyle/>
          <a:p>
            <a:pPr>
              <a:defRPr/>
            </a:pPr>
            <a:fld id="{A18075BB-3CD5-4CA7-A691-D3E6921D0F2F}" type="datetime1">
              <a:rPr lang="ja-JP" altLang="en-US" smtClean="0"/>
              <a:pPr>
                <a:defRPr/>
              </a:pPr>
              <a:t>2025/3/13</a:t>
            </a:fld>
            <a:endParaRPr lang="ja-JP" altLang="en-US" sz="1800">
              <a:solidFill>
                <a:schemeClr val="tx1"/>
              </a:solidFill>
            </a:endParaRPr>
          </a:p>
        </p:txBody>
      </p:sp>
      <p:pic>
        <p:nvPicPr>
          <p:cNvPr id="1027" name="図 1">
            <a:extLst>
              <a:ext uri="{FF2B5EF4-FFF2-40B4-BE49-F238E27FC236}">
                <a16:creationId xmlns:a16="http://schemas.microsoft.com/office/drawing/2014/main" id="{160A8639-7A8D-34D4-AEC7-4D963D98D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78" t="24425" r="20639" b="61743"/>
          <a:stretch>
            <a:fillRect/>
          </a:stretch>
        </p:blipFill>
        <p:spPr bwMode="auto">
          <a:xfrm>
            <a:off x="313544" y="2063887"/>
            <a:ext cx="4161964" cy="7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a:extLst>
              <a:ext uri="{FF2B5EF4-FFF2-40B4-BE49-F238E27FC236}">
                <a16:creationId xmlns:a16="http://schemas.microsoft.com/office/drawing/2014/main" id="{F0769F93-7BD6-AE54-7B8A-26D6652DC3A5}"/>
              </a:ext>
            </a:extLst>
          </p:cNvPr>
          <p:cNvSpPr>
            <a:spLocks noChangeArrowheads="1" noChangeShapeType="1" noTextEdit="1"/>
          </p:cNvSpPr>
          <p:nvPr/>
        </p:nvSpPr>
        <p:spPr bwMode="auto">
          <a:xfrm>
            <a:off x="495797" y="1848642"/>
            <a:ext cx="3631717" cy="215245"/>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次世代高度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sp>
        <p:nvSpPr>
          <p:cNvPr id="7" name="WordArt 5">
            <a:extLst>
              <a:ext uri="{FF2B5EF4-FFF2-40B4-BE49-F238E27FC236}">
                <a16:creationId xmlns:a16="http://schemas.microsoft.com/office/drawing/2014/main" id="{D4CC5DDA-1EAE-565B-05B3-9F239BD6C106}"/>
              </a:ext>
            </a:extLst>
          </p:cNvPr>
          <p:cNvSpPr>
            <a:spLocks noChangeArrowheads="1" noChangeShapeType="1" noTextEdit="1"/>
          </p:cNvSpPr>
          <p:nvPr/>
        </p:nvSpPr>
        <p:spPr bwMode="auto">
          <a:xfrm>
            <a:off x="495797" y="2958520"/>
            <a:ext cx="3528208" cy="44890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000000"/>
                </a:solidFill>
                <a:effectLst/>
                <a:latin typeface="ヒラギノ角ゴ5" panose="020B0500000000000000" pitchFamily="50" charset="-128"/>
                <a:ea typeface="ヒラギノ角ゴ5" panose="020B0500000000000000" pitchFamily="50" charset="-128"/>
              </a:rPr>
              <a:t>生物・医用・材料研究の為の次世代</a:t>
            </a:r>
          </a:p>
          <a:p>
            <a:pPr algn="l" rtl="0">
              <a:buNone/>
            </a:pPr>
            <a:r>
              <a:rPr lang="ja-JP" altLang="en-US" sz="1000" kern="10" spc="0" dirty="0">
                <a:ln>
                  <a:noFill/>
                </a:ln>
                <a:solidFill>
                  <a:srgbClr val="000000"/>
                </a:solidFill>
                <a:effectLst/>
                <a:latin typeface="ヒラギノ角ゴ5" panose="020B0500000000000000" pitchFamily="50" charset="-128"/>
                <a:ea typeface="ヒラギノ角ゴ5" panose="020B0500000000000000" pitchFamily="50" charset="-128"/>
              </a:rPr>
              <a:t>高度</a:t>
            </a:r>
            <a:r>
              <a:rPr lang="en-US" altLang="ja-JP" sz="1000" kern="10" spc="0" dirty="0">
                <a:ln>
                  <a:noFill/>
                </a:ln>
                <a:solidFill>
                  <a:srgbClr val="000000"/>
                </a:solidFill>
                <a:effectLst/>
                <a:latin typeface="ヒラギノ角ゴ5" panose="020B0500000000000000" pitchFamily="50" charset="-128"/>
                <a:ea typeface="ヒラギノ角ゴ5" panose="020B0500000000000000" pitchFamily="50" charset="-128"/>
              </a:rPr>
              <a:t>3D</a:t>
            </a:r>
            <a:r>
              <a:rPr lang="ja-JP" altLang="en-US" sz="1000" kern="10" spc="0" dirty="0">
                <a:ln>
                  <a:noFill/>
                </a:ln>
                <a:solidFill>
                  <a:srgbClr val="000000"/>
                </a:solidFill>
                <a:effectLst/>
                <a:latin typeface="ヒラギノ角ゴ5" panose="020B0500000000000000" pitchFamily="50" charset="-128"/>
                <a:ea typeface="ヒラギノ角ゴ5" panose="020B0500000000000000" pitchFamily="50" charset="-128"/>
              </a:rPr>
              <a:t>画像処理ソフトウェア</a:t>
            </a:r>
          </a:p>
        </p:txBody>
      </p:sp>
      <p:pic>
        <p:nvPicPr>
          <p:cNvPr id="1030" name="Picture 6">
            <a:extLst>
              <a:ext uri="{FF2B5EF4-FFF2-40B4-BE49-F238E27FC236}">
                <a16:creationId xmlns:a16="http://schemas.microsoft.com/office/drawing/2014/main" id="{A4604F42-DD6F-6C68-A5F3-7EAE0E9C0FC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l="7042" t="26025" r="6876" b="25975"/>
          <a:stretch>
            <a:fillRect/>
          </a:stretch>
        </p:blipFill>
        <p:spPr bwMode="auto">
          <a:xfrm>
            <a:off x="4384700" y="1783658"/>
            <a:ext cx="2858890" cy="159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AutoShape 7">
            <a:extLst>
              <a:ext uri="{FF2B5EF4-FFF2-40B4-BE49-F238E27FC236}">
                <a16:creationId xmlns:a16="http://schemas.microsoft.com/office/drawing/2014/main" id="{46B36F64-982E-4860-30F1-B2D218C920F5}"/>
              </a:ext>
            </a:extLst>
          </p:cNvPr>
          <p:cNvCxnSpPr>
            <a:cxnSpLocks noChangeShapeType="1"/>
          </p:cNvCxnSpPr>
          <p:nvPr/>
        </p:nvCxnSpPr>
        <p:spPr bwMode="auto">
          <a:xfrm>
            <a:off x="495797" y="2893761"/>
            <a:ext cx="361457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038" name="Picture 14">
            <a:extLst>
              <a:ext uri="{FF2B5EF4-FFF2-40B4-BE49-F238E27FC236}">
                <a16:creationId xmlns:a16="http://schemas.microsoft.com/office/drawing/2014/main" id="{F7E965A8-F9AA-35E4-D43D-806B21715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3" y="7092106"/>
            <a:ext cx="6672225" cy="31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図 8">
            <a:extLst>
              <a:ext uri="{FF2B5EF4-FFF2-40B4-BE49-F238E27FC236}">
                <a16:creationId xmlns:a16="http://schemas.microsoft.com/office/drawing/2014/main" id="{46D41072-8F45-6A07-63E9-7C205BCB2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34" y="7627997"/>
            <a:ext cx="1598997" cy="14597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図 8">
            <a:extLst>
              <a:ext uri="{FF2B5EF4-FFF2-40B4-BE49-F238E27FC236}">
                <a16:creationId xmlns:a16="http://schemas.microsoft.com/office/drawing/2014/main" id="{D530B0E7-8B29-8A8F-7FDB-89F5C580D7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370" y="8715653"/>
            <a:ext cx="1598997" cy="1459732"/>
          </a:xfrm>
          <a:prstGeom prst="rect">
            <a:avLst/>
          </a:prstGeom>
          <a:noFill/>
          <a:extLst>
            <a:ext uri="{909E8E84-426E-40DD-AFC4-6F175D3DCCD1}">
              <a14:hiddenFill xmlns:a14="http://schemas.microsoft.com/office/drawing/2010/main">
                <a:solidFill>
                  <a:srgbClr val="FFFFFF"/>
                </a:solidFill>
              </a14:hiddenFill>
            </a:ext>
          </a:extLst>
        </p:spPr>
      </p:pic>
      <p:pic>
        <p:nvPicPr>
          <p:cNvPr id="1041" name="図 36">
            <a:extLst>
              <a:ext uri="{FF2B5EF4-FFF2-40B4-BE49-F238E27FC236}">
                <a16:creationId xmlns:a16="http://schemas.microsoft.com/office/drawing/2014/main" id="{CAF508F6-D48B-16C0-0ECD-EB7AD55F66F9}"/>
              </a:ext>
            </a:extLst>
          </p:cNvPr>
          <p:cNvPicPr>
            <a:picLocks noChangeAspect="1" noChangeArrowheads="1"/>
          </p:cNvPicPr>
          <p:nvPr/>
        </p:nvPicPr>
        <p:blipFill>
          <a:blip r:embed="rId8">
            <a:grayscl/>
            <a:extLst>
              <a:ext uri="{28A0092B-C50C-407E-A947-70E740481C1C}">
                <a14:useLocalDpi xmlns:a14="http://schemas.microsoft.com/office/drawing/2010/main" val="0"/>
              </a:ext>
            </a:extLst>
          </a:blip>
          <a:srcRect t="66226" b="25591"/>
          <a:stretch>
            <a:fillRect/>
          </a:stretch>
        </p:blipFill>
        <p:spPr bwMode="auto">
          <a:xfrm>
            <a:off x="465234" y="7092106"/>
            <a:ext cx="6588401" cy="54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2" name="AutoShape 18">
            <a:extLst>
              <a:ext uri="{FF2B5EF4-FFF2-40B4-BE49-F238E27FC236}">
                <a16:creationId xmlns:a16="http://schemas.microsoft.com/office/drawing/2014/main" id="{A11411BE-8FFF-4081-90B5-EEB7AB89BF84}"/>
              </a:ext>
            </a:extLst>
          </p:cNvPr>
          <p:cNvCxnSpPr>
            <a:cxnSpLocks noChangeShapeType="1"/>
          </p:cNvCxnSpPr>
          <p:nvPr/>
        </p:nvCxnSpPr>
        <p:spPr bwMode="auto">
          <a:xfrm>
            <a:off x="3340000" y="9702352"/>
            <a:ext cx="3566945" cy="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WordArt 19">
            <a:extLst>
              <a:ext uri="{FF2B5EF4-FFF2-40B4-BE49-F238E27FC236}">
                <a16:creationId xmlns:a16="http://schemas.microsoft.com/office/drawing/2014/main" id="{9E166BEB-36F5-3EDA-9A08-072493FC1515}"/>
              </a:ext>
            </a:extLst>
          </p:cNvPr>
          <p:cNvSpPr>
            <a:spLocks noChangeArrowheads="1" noChangeShapeType="1" noTextEdit="1"/>
          </p:cNvSpPr>
          <p:nvPr/>
        </p:nvSpPr>
        <p:spPr bwMode="auto">
          <a:xfrm>
            <a:off x="3357780" y="9551236"/>
            <a:ext cx="3223395" cy="11429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333333"/>
                </a:solidFill>
                <a:effectLst/>
                <a:latin typeface="ヒラギノ角ゴ7" panose="020B0700000000000000" pitchFamily="50" charset="-128"/>
                <a:ea typeface="ヒラギノ角ゴ7" panose="020B0700000000000000" pitchFamily="50" charset="-128"/>
              </a:rPr>
              <a:t>APPLIED </a:t>
            </a:r>
            <a:r>
              <a:rPr lang="ja-JP" altLang="en-US" sz="800" kern="10" spc="0">
                <a:ln>
                  <a:noFill/>
                </a:ln>
                <a:solidFill>
                  <a:srgbClr val="333333"/>
                </a:solidFill>
                <a:effectLst/>
                <a:latin typeface="ヒラギノ角ゴ7" panose="020B0700000000000000" pitchFamily="50" charset="-128"/>
                <a:ea typeface="ヒラギノ角ゴ7" panose="020B0700000000000000" pitchFamily="50" charset="-128"/>
              </a:rPr>
              <a:t>ワークステーション </a:t>
            </a:r>
            <a:r>
              <a:rPr lang="en-US" altLang="ja-JP" sz="800" kern="10" spc="0">
                <a:ln>
                  <a:noFill/>
                </a:ln>
                <a:solidFill>
                  <a:srgbClr val="333333"/>
                </a:solidFill>
                <a:effectLst/>
                <a:latin typeface="ヒラギノ角ゴ7" panose="020B0700000000000000" pitchFamily="50" charset="-128"/>
                <a:ea typeface="ヒラギノ角ゴ7" panose="020B0700000000000000" pitchFamily="50" charset="-128"/>
              </a:rPr>
              <a:t>CERVO Grasta </a:t>
            </a:r>
            <a:r>
              <a:rPr lang="ja-JP" altLang="en-US" sz="800" kern="10" spc="0">
                <a:ln>
                  <a:noFill/>
                </a:ln>
                <a:solidFill>
                  <a:srgbClr val="333333"/>
                </a:solidFill>
                <a:effectLst/>
                <a:latin typeface="ヒラギノ角ゴ7" panose="020B0700000000000000" pitchFamily="50" charset="-128"/>
                <a:ea typeface="ヒラギノ角ゴ7" panose="020B0700000000000000" pitchFamily="50" charset="-128"/>
              </a:rPr>
              <a:t>（受注生産）</a:t>
            </a:r>
          </a:p>
        </p:txBody>
      </p:sp>
      <p:pic>
        <p:nvPicPr>
          <p:cNvPr id="1044" name="Picture 20">
            <a:extLst>
              <a:ext uri="{FF2B5EF4-FFF2-40B4-BE49-F238E27FC236}">
                <a16:creationId xmlns:a16="http://schemas.microsoft.com/office/drawing/2014/main" id="{F3260938-397A-FD57-F378-8122F1F01B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338" y="7720064"/>
            <a:ext cx="1858723" cy="239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21">
            <a:extLst>
              <a:ext uri="{FF2B5EF4-FFF2-40B4-BE49-F238E27FC236}">
                <a16:creationId xmlns:a16="http://schemas.microsoft.com/office/drawing/2014/main" id="{A1F21A3D-DA70-0A5B-3208-F9E774373094}"/>
              </a:ext>
            </a:extLst>
          </p:cNvPr>
          <p:cNvSpPr>
            <a:spLocks noChangeArrowheads="1" noChangeShapeType="1" noTextEdit="1"/>
          </p:cNvSpPr>
          <p:nvPr/>
        </p:nvSpPr>
        <p:spPr bwMode="auto">
          <a:xfrm>
            <a:off x="1347286" y="7177823"/>
            <a:ext cx="4689672" cy="365727"/>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dragonf</a:t>
            </a:r>
            <a:r>
              <a:rPr lang="en-US" altLang="ja-JP" sz="800" kern="10" dirty="0">
                <a:solidFill>
                  <a:srgbClr val="FFFFFF"/>
                </a:solidFill>
                <a:latin typeface="ヒラギノ角ゴ8" panose="020B0800000000000000" pitchFamily="50" charset="-128"/>
                <a:ea typeface="ヒラギノ角ゴ8" panose="020B0800000000000000" pitchFamily="50" charset="-128"/>
              </a:rPr>
              <a:t>l</a:t>
            </a: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y</a:t>
            </a: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にオススメのモデル　</a:t>
            </a: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NVIDIA GPU</a:t>
            </a: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搭載</a:t>
            </a:r>
          </a:p>
          <a:p>
            <a:pPr algn="ctr" rtl="0">
              <a:buNone/>
            </a:pP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インテル </a:t>
            </a: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Xeon</a:t>
            </a: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の高い性能と</a:t>
            </a:r>
            <a:r>
              <a:rPr lang="en-US" altLang="ja-JP" sz="800" kern="10" spc="0" dirty="0">
                <a:ln>
                  <a:noFill/>
                </a:ln>
                <a:solidFill>
                  <a:srgbClr val="FFFFFF"/>
                </a:solidFill>
                <a:effectLst/>
                <a:latin typeface="ヒラギノ角ゴ8" panose="020B0800000000000000" pitchFamily="50" charset="-128"/>
                <a:ea typeface="ヒラギノ角ゴ8" panose="020B0800000000000000" pitchFamily="50" charset="-128"/>
              </a:rPr>
              <a:t>RAID</a:t>
            </a:r>
            <a:r>
              <a:rPr lang="ja-JP" altLang="en-US" sz="800" kern="10" spc="0" dirty="0">
                <a:ln>
                  <a:noFill/>
                </a:ln>
                <a:solidFill>
                  <a:srgbClr val="FFFFFF"/>
                </a:solidFill>
                <a:effectLst/>
                <a:latin typeface="ヒラギノ角ゴ8" panose="020B0800000000000000" pitchFamily="50" charset="-128"/>
                <a:ea typeface="ヒラギノ角ゴ8" panose="020B0800000000000000" pitchFamily="50" charset="-128"/>
              </a:rPr>
              <a:t>構築済みのストレージ搭載</a:t>
            </a:r>
          </a:p>
        </p:txBody>
      </p:sp>
      <p:sp>
        <p:nvSpPr>
          <p:cNvPr id="14" name="WordArt 22">
            <a:extLst>
              <a:ext uri="{FF2B5EF4-FFF2-40B4-BE49-F238E27FC236}">
                <a16:creationId xmlns:a16="http://schemas.microsoft.com/office/drawing/2014/main" id="{3898257E-FC11-7C44-4538-3E24BD6802CE}"/>
              </a:ext>
            </a:extLst>
          </p:cNvPr>
          <p:cNvSpPr>
            <a:spLocks noChangeArrowheads="1" noChangeShapeType="1" noTextEdit="1"/>
          </p:cNvSpPr>
          <p:nvPr/>
        </p:nvSpPr>
        <p:spPr bwMode="auto">
          <a:xfrm>
            <a:off x="3353335" y="7763240"/>
            <a:ext cx="2808723" cy="958127"/>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製品仕様</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p>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■OS</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Windows11 Pro 64bit</a:t>
            </a:r>
          </a:p>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インテル </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Xeon W5 3425(12C/24T)</a:t>
            </a:r>
          </a:p>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メモリ：</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512GB (64GBx8) DDR5</a:t>
            </a:r>
          </a:p>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ストレージ①：</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SSD - 3.84TB</a:t>
            </a:r>
          </a:p>
          <a:p>
            <a:pPr algn="l" rtl="0">
              <a:buNone/>
            </a:pP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rPr>
              <a:t>ストレージ②：</a:t>
            </a:r>
            <a:r>
              <a:rPr lang="en-US" altLang="ja-JP" sz="800" kern="10" spc="0">
                <a:ln>
                  <a:noFill/>
                </a:ln>
                <a:solidFill>
                  <a:srgbClr val="404040"/>
                </a:solidFill>
                <a:effectLst/>
                <a:latin typeface="ヒラギノ角ゴ4" panose="020B0400000000000000" pitchFamily="50" charset="-128"/>
                <a:ea typeface="ヒラギノ角ゴ4" panose="020B0400000000000000" pitchFamily="50" charset="-128"/>
              </a:rPr>
              <a:t>HDD - 8TB×2 (RAID1)</a:t>
            </a:r>
            <a:endParaRPr lang="ja-JP" altLang="en-US" sz="800" kern="10" spc="0">
              <a:ln>
                <a:noFill/>
              </a:ln>
              <a:solidFill>
                <a:srgbClr val="404040"/>
              </a:solidFill>
              <a:effectLst/>
              <a:latin typeface="ヒラギノ角ゴ4" panose="020B0400000000000000" pitchFamily="50" charset="-128"/>
              <a:ea typeface="ヒラギノ角ゴ4" panose="020B0400000000000000" pitchFamily="50" charset="-128"/>
            </a:endParaRPr>
          </a:p>
        </p:txBody>
      </p:sp>
      <p:sp>
        <p:nvSpPr>
          <p:cNvPr id="15" name="WordArt 23">
            <a:extLst>
              <a:ext uri="{FF2B5EF4-FFF2-40B4-BE49-F238E27FC236}">
                <a16:creationId xmlns:a16="http://schemas.microsoft.com/office/drawing/2014/main" id="{4ADCF52F-21FD-A8D3-E98D-0502CA80E3C9}"/>
              </a:ext>
            </a:extLst>
          </p:cNvPr>
          <p:cNvSpPr>
            <a:spLocks noChangeArrowheads="1" noChangeShapeType="1" noTextEdit="1"/>
          </p:cNvSpPr>
          <p:nvPr/>
        </p:nvSpPr>
        <p:spPr bwMode="auto">
          <a:xfrm>
            <a:off x="3353335" y="8744860"/>
            <a:ext cx="3589805" cy="637482"/>
          </a:xfrm>
          <a:prstGeom prst="rect">
            <a:avLst/>
          </a:prstGeom>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■グラフィック：</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NVIDIA RTX 6000Ada</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48GB-GDDR6</a:t>
            </a:r>
          </a:p>
          <a:p>
            <a:pPr algn="l" rtl="0">
              <a:buNone/>
            </a:pP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電源ユニット： </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1200W  80PLUS PLATINUM</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認証</a:t>
            </a:r>
          </a:p>
          <a:p>
            <a:pPr algn="l" rtl="0">
              <a:buNone/>
            </a:pP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■保証：</a:t>
            </a:r>
            <a:r>
              <a:rPr lang="en-US" altLang="ja-JP" sz="1800" kern="10" spc="0" dirty="0">
                <a:ln>
                  <a:noFill/>
                </a:ln>
                <a:solidFill>
                  <a:srgbClr val="404040"/>
                </a:solidFill>
                <a:effectLst/>
                <a:latin typeface="ヒラギノ角ゴ4" panose="020B0400000000000000" pitchFamily="50" charset="-128"/>
                <a:ea typeface="ヒラギノ角ゴ4" panose="020B0400000000000000" pitchFamily="50" charset="-128"/>
              </a:rPr>
              <a:t>3</a:t>
            </a:r>
            <a:r>
              <a:rPr lang="ja-JP" altLang="en-US" sz="1800" kern="10" spc="0" dirty="0">
                <a:ln>
                  <a:noFill/>
                </a:ln>
                <a:solidFill>
                  <a:srgbClr val="404040"/>
                </a:solidFill>
                <a:effectLst/>
                <a:latin typeface="ヒラギノ角ゴ4" panose="020B0400000000000000" pitchFamily="50" charset="-128"/>
                <a:ea typeface="ヒラギノ角ゴ4" panose="020B0400000000000000" pitchFamily="50" charset="-128"/>
              </a:rPr>
              <a:t>年間センドバック方式ハードウェア保証</a:t>
            </a:r>
          </a:p>
        </p:txBody>
      </p:sp>
      <p:sp>
        <p:nvSpPr>
          <p:cNvPr id="16" name="WordArt 24">
            <a:extLst>
              <a:ext uri="{FF2B5EF4-FFF2-40B4-BE49-F238E27FC236}">
                <a16:creationId xmlns:a16="http://schemas.microsoft.com/office/drawing/2014/main" id="{03C278FC-9872-B4DB-9C1F-7ADB4484D4BA}"/>
              </a:ext>
            </a:extLst>
          </p:cNvPr>
          <p:cNvSpPr>
            <a:spLocks noChangeArrowheads="1" noChangeShapeType="1" noTextEdit="1"/>
          </p:cNvSpPr>
          <p:nvPr/>
        </p:nvSpPr>
        <p:spPr bwMode="auto">
          <a:xfrm>
            <a:off x="3365401" y="9802673"/>
            <a:ext cx="1246557" cy="2050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333333"/>
                </a:solidFill>
                <a:effectLst/>
                <a:latin typeface="ヒラギノ角ゴ5" panose="020B0500000000000000" pitchFamily="50" charset="-128"/>
                <a:ea typeface="ヒラギノ角ゴ5" panose="020B0500000000000000" pitchFamily="50" charset="-128"/>
              </a:rPr>
              <a:t>オープン価格</a:t>
            </a:r>
          </a:p>
        </p:txBody>
      </p:sp>
      <p:sp>
        <p:nvSpPr>
          <p:cNvPr id="17" name="Rectangle 25">
            <a:extLst>
              <a:ext uri="{FF2B5EF4-FFF2-40B4-BE49-F238E27FC236}">
                <a16:creationId xmlns:a16="http://schemas.microsoft.com/office/drawing/2014/main" id="{448D8E5F-368F-5B91-25C8-38F42AB4EAD2}"/>
              </a:ext>
            </a:extLst>
          </p:cNvPr>
          <p:cNvSpPr>
            <a:spLocks noChangeArrowheads="1"/>
          </p:cNvSpPr>
          <p:nvPr/>
        </p:nvSpPr>
        <p:spPr bwMode="auto">
          <a:xfrm>
            <a:off x="4693241" y="9763942"/>
            <a:ext cx="2206082" cy="30477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8" name="WordArt 26">
            <a:extLst>
              <a:ext uri="{FF2B5EF4-FFF2-40B4-BE49-F238E27FC236}">
                <a16:creationId xmlns:a16="http://schemas.microsoft.com/office/drawing/2014/main" id="{E0F25442-37A6-F5D3-B4CB-1B9E679DE579}"/>
              </a:ext>
            </a:extLst>
          </p:cNvPr>
          <p:cNvSpPr>
            <a:spLocks noChangeArrowheads="1" noChangeShapeType="1" noTextEdit="1"/>
          </p:cNvSpPr>
          <p:nvPr/>
        </p:nvSpPr>
        <p:spPr bwMode="auto">
          <a:xfrm>
            <a:off x="4785320" y="9814102"/>
            <a:ext cx="1995889" cy="21080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kern="10" spc="0">
                <a:ln>
                  <a:noFill/>
                </a:ln>
                <a:solidFill>
                  <a:srgbClr val="333333"/>
                </a:solidFill>
                <a:effectLst/>
                <a:latin typeface="ヒラギノ角ゴ5" panose="020B0500000000000000" pitchFamily="50" charset="-128"/>
                <a:ea typeface="ヒラギノ角ゴ5" panose="020B0500000000000000" pitchFamily="50" charset="-128"/>
              </a:rPr>
              <a:t>お客様の環境に合わせて都度お見積り致し</a:t>
            </a:r>
          </a:p>
          <a:p>
            <a:pPr algn="l" rtl="0">
              <a:buNone/>
            </a:pPr>
            <a:r>
              <a:rPr lang="ja-JP" altLang="en-US" sz="800" kern="10" spc="0">
                <a:ln>
                  <a:noFill/>
                </a:ln>
                <a:solidFill>
                  <a:srgbClr val="333333"/>
                </a:solidFill>
                <a:effectLst/>
                <a:latin typeface="ヒラギノ角ゴ5" panose="020B0500000000000000" pitchFamily="50" charset="-128"/>
                <a:ea typeface="ヒラギノ角ゴ5" panose="020B0500000000000000" pitchFamily="50" charset="-128"/>
              </a:rPr>
              <a:t>ます。全ての項目がカスタマイズ可能です。</a:t>
            </a:r>
          </a:p>
        </p:txBody>
      </p:sp>
      <p:pic>
        <p:nvPicPr>
          <p:cNvPr id="1051" name="Picture 27">
            <a:extLst>
              <a:ext uri="{FF2B5EF4-FFF2-40B4-BE49-F238E27FC236}">
                <a16:creationId xmlns:a16="http://schemas.microsoft.com/office/drawing/2014/main" id="{133B1990-8AED-C825-882E-88C318C5A4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269" y="9145508"/>
            <a:ext cx="1073830" cy="69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a:extLst>
              <a:ext uri="{FF2B5EF4-FFF2-40B4-BE49-F238E27FC236}">
                <a16:creationId xmlns:a16="http://schemas.microsoft.com/office/drawing/2014/main" id="{DB1CA46B-99DB-B91C-B417-D2F3B974C433}"/>
              </a:ext>
            </a:extLst>
          </p:cNvPr>
          <p:cNvPicPr>
            <a:picLocks noChangeArrowheads="1"/>
          </p:cNvPicPr>
          <p:nvPr/>
        </p:nvPicPr>
        <p:blipFill>
          <a:blip r:embed="rId11">
            <a:alphaModFix amt="70000"/>
            <a:extLst>
              <a:ext uri="{28A0092B-C50C-407E-A947-70E740481C1C}">
                <a14:useLocalDpi xmlns:a14="http://schemas.microsoft.com/office/drawing/2010/main" val="0"/>
              </a:ext>
            </a:extLst>
          </a:blip>
          <a:srcRect t="40948" b="10974"/>
          <a:stretch>
            <a:fillRect/>
          </a:stretch>
        </p:blipFill>
        <p:spPr bwMode="auto">
          <a:xfrm>
            <a:off x="-795" y="0"/>
            <a:ext cx="7560000" cy="165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グループ化 27">
            <a:extLst>
              <a:ext uri="{FF2B5EF4-FFF2-40B4-BE49-F238E27FC236}">
                <a16:creationId xmlns:a16="http://schemas.microsoft.com/office/drawing/2014/main" id="{5002EBEA-04B7-F574-9455-2A9C62D61182}"/>
              </a:ext>
            </a:extLst>
          </p:cNvPr>
          <p:cNvGrpSpPr/>
          <p:nvPr/>
        </p:nvGrpSpPr>
        <p:grpSpPr>
          <a:xfrm>
            <a:off x="878400" y="799200"/>
            <a:ext cx="5802873" cy="511763"/>
            <a:chOff x="872368" y="690512"/>
            <a:chExt cx="5802873" cy="511763"/>
          </a:xfrm>
        </p:grpSpPr>
        <p:sp>
          <p:nvSpPr>
            <p:cNvPr id="19" name="Rectangle 29">
              <a:extLst>
                <a:ext uri="{FF2B5EF4-FFF2-40B4-BE49-F238E27FC236}">
                  <a16:creationId xmlns:a16="http://schemas.microsoft.com/office/drawing/2014/main" id="{ADEF5774-00E3-1FEC-8A38-EEA6C465C4BD}"/>
                </a:ext>
              </a:extLst>
            </p:cNvPr>
            <p:cNvSpPr>
              <a:spLocks noChangeArrowheads="1"/>
            </p:cNvSpPr>
            <p:nvPr/>
          </p:nvSpPr>
          <p:spPr bwMode="auto">
            <a:xfrm>
              <a:off x="872368" y="690512"/>
              <a:ext cx="5802873" cy="51176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0" name="WordArt 30">
              <a:extLst>
                <a:ext uri="{FF2B5EF4-FFF2-40B4-BE49-F238E27FC236}">
                  <a16:creationId xmlns:a16="http://schemas.microsoft.com/office/drawing/2014/main" id="{4C377FAA-F087-D7A0-D006-6BC3E0B848C8}"/>
                </a:ext>
              </a:extLst>
            </p:cNvPr>
            <p:cNvSpPr>
              <a:spLocks noChangeArrowheads="1" noChangeShapeType="1" noTextEdit="1"/>
            </p:cNvSpPr>
            <p:nvPr/>
          </p:nvSpPr>
          <p:spPr bwMode="auto">
            <a:xfrm>
              <a:off x="1199406" y="857502"/>
              <a:ext cx="5148796" cy="20318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dirty="0">
                  <a:solidFill>
                    <a:srgbClr val="000000"/>
                  </a:solidFill>
                  <a:latin typeface="ヒラギノ角ゴ6" panose="020B0600000000000000" pitchFamily="50" charset="-128"/>
                  <a:ea typeface="ヒラギノ角ゴ6" panose="020B0600000000000000" pitchFamily="50" charset="-128"/>
                </a:rPr>
                <a:t>医療研究</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・材料科学</a:t>
              </a:r>
              <a:r>
                <a:rPr lang="ja-JP" altLang="en-US" sz="1000" kern="10" dirty="0">
                  <a:solidFill>
                    <a:srgbClr val="000000"/>
                  </a:solidFill>
                  <a:latin typeface="ヒラギノ角ゴ6" panose="020B0600000000000000" pitchFamily="50" charset="-128"/>
                  <a:ea typeface="ヒラギノ角ゴ6" panose="020B0600000000000000" pitchFamily="50" charset="-128"/>
                </a:rPr>
                <a:t>に</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お勧めの高度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grpSp>
      <p:grpSp>
        <p:nvGrpSpPr>
          <p:cNvPr id="23" name="グループ化 22">
            <a:extLst>
              <a:ext uri="{FF2B5EF4-FFF2-40B4-BE49-F238E27FC236}">
                <a16:creationId xmlns:a16="http://schemas.microsoft.com/office/drawing/2014/main" id="{6A129161-4ADB-3D59-2F54-CB756F10E582}"/>
              </a:ext>
            </a:extLst>
          </p:cNvPr>
          <p:cNvGrpSpPr/>
          <p:nvPr/>
        </p:nvGrpSpPr>
        <p:grpSpPr>
          <a:xfrm>
            <a:off x="220710" y="237465"/>
            <a:ext cx="1882775" cy="428625"/>
            <a:chOff x="220710" y="237465"/>
            <a:chExt cx="1882775" cy="428625"/>
          </a:xfrm>
        </p:grpSpPr>
        <p:pic>
          <p:nvPicPr>
            <p:cNvPr id="24" name="Picture 3">
              <a:extLst>
                <a:ext uri="{FF2B5EF4-FFF2-40B4-BE49-F238E27FC236}">
                  <a16:creationId xmlns:a16="http://schemas.microsoft.com/office/drawing/2014/main" id="{007837A4-5A26-584A-DB5E-AF03EEB0FB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78754" b="2498"/>
            <a:stretch>
              <a:fillRect/>
            </a:stretch>
          </p:blipFill>
          <p:spPr bwMode="auto">
            <a:xfrm>
              <a:off x="220710" y="237465"/>
              <a:ext cx="45961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4">
              <a:extLst>
                <a:ext uri="{FF2B5EF4-FFF2-40B4-BE49-F238E27FC236}">
                  <a16:creationId xmlns:a16="http://schemas.microsoft.com/office/drawing/2014/main" id="{B103975E-868C-8963-FB54-0A922DF47C31}"/>
                </a:ext>
              </a:extLst>
            </p:cNvPr>
            <p:cNvGrpSpPr>
              <a:grpSpLocks/>
            </p:cNvGrpSpPr>
            <p:nvPr/>
          </p:nvGrpSpPr>
          <p:grpSpPr bwMode="auto">
            <a:xfrm>
              <a:off x="730802" y="258984"/>
              <a:ext cx="1372683" cy="396127"/>
              <a:chOff x="2882" y="5945"/>
              <a:chExt cx="3348" cy="966"/>
            </a:xfrm>
          </p:grpSpPr>
          <p:pic>
            <p:nvPicPr>
              <p:cNvPr id="26" name="Picture 5">
                <a:extLst>
                  <a:ext uri="{FF2B5EF4-FFF2-40B4-BE49-F238E27FC236}">
                    <a16:creationId xmlns:a16="http://schemas.microsoft.com/office/drawing/2014/main" id="{3791126E-7A50-C3E6-1B8F-1B54882E15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23112" b="18481"/>
              <a:stretch>
                <a:fillRect/>
              </a:stretch>
            </p:blipFill>
            <p:spPr bwMode="auto">
              <a:xfrm>
                <a:off x="2882" y="6190"/>
                <a:ext cx="3348"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6">
                <a:extLst>
                  <a:ext uri="{FF2B5EF4-FFF2-40B4-BE49-F238E27FC236}">
                    <a16:creationId xmlns:a16="http://schemas.microsoft.com/office/drawing/2014/main" id="{FE23451C-7E0E-47F7-F5B1-367F2473C7D2}"/>
                  </a:ext>
                </a:extLst>
              </p:cNvPr>
              <p:cNvSpPr>
                <a:spLocks noChangeArrowheads="1" noChangeShapeType="1" noTextEdit="1"/>
              </p:cNvSpPr>
              <p:nvPr/>
            </p:nvSpPr>
            <p:spPr bwMode="auto">
              <a:xfrm>
                <a:off x="2999" y="5945"/>
                <a:ext cx="2662"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『AI</a:t>
                </a:r>
                <a:r>
                  <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rPr>
                  <a:t>の日常化に挑戦する会社</a:t>
                </a: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t>
                </a:r>
                <a:endPar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endParaRPr>
              </a:p>
            </p:txBody>
          </p:sp>
        </p:grpSp>
      </p:grpSp>
      <p:grpSp>
        <p:nvGrpSpPr>
          <p:cNvPr id="46" name="グループ化 45">
            <a:extLst>
              <a:ext uri="{FF2B5EF4-FFF2-40B4-BE49-F238E27FC236}">
                <a16:creationId xmlns:a16="http://schemas.microsoft.com/office/drawing/2014/main" id="{F0BD8934-07B5-1830-1DBE-6E1EA4B1D15D}"/>
              </a:ext>
            </a:extLst>
          </p:cNvPr>
          <p:cNvGrpSpPr/>
          <p:nvPr/>
        </p:nvGrpSpPr>
        <p:grpSpPr>
          <a:xfrm>
            <a:off x="394160" y="3948946"/>
            <a:ext cx="6767543" cy="622068"/>
            <a:chOff x="434846" y="4398748"/>
            <a:chExt cx="6767543" cy="622068"/>
          </a:xfrm>
        </p:grpSpPr>
        <p:grpSp>
          <p:nvGrpSpPr>
            <p:cNvPr id="42" name="グループ化 41">
              <a:extLst>
                <a:ext uri="{FF2B5EF4-FFF2-40B4-BE49-F238E27FC236}">
                  <a16:creationId xmlns:a16="http://schemas.microsoft.com/office/drawing/2014/main" id="{2F1AB27B-4553-E5B6-63E0-BEE885948C75}"/>
                </a:ext>
              </a:extLst>
            </p:cNvPr>
            <p:cNvGrpSpPr/>
            <p:nvPr/>
          </p:nvGrpSpPr>
          <p:grpSpPr>
            <a:xfrm>
              <a:off x="434846" y="4404036"/>
              <a:ext cx="2165288" cy="616780"/>
              <a:chOff x="287438" y="4404036"/>
              <a:chExt cx="3314155" cy="616780"/>
            </a:xfrm>
          </p:grpSpPr>
          <p:sp>
            <p:nvSpPr>
              <p:cNvPr id="29" name="Rectangle 9">
                <a:extLst>
                  <a:ext uri="{FF2B5EF4-FFF2-40B4-BE49-F238E27FC236}">
                    <a16:creationId xmlns:a16="http://schemas.microsoft.com/office/drawing/2014/main" id="{F8E22A8D-18E7-9BEC-6FBC-C6B81A44B346}"/>
                  </a:ext>
                </a:extLst>
              </p:cNvPr>
              <p:cNvSpPr>
                <a:spLocks noChangeArrowheads="1"/>
              </p:cNvSpPr>
              <p:nvPr/>
            </p:nvSpPr>
            <p:spPr bwMode="auto">
              <a:xfrm>
                <a:off x="287438" y="4404036"/>
                <a:ext cx="3314155"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0" name="WordArt 10">
                <a:extLst>
                  <a:ext uri="{FF2B5EF4-FFF2-40B4-BE49-F238E27FC236}">
                    <a16:creationId xmlns:a16="http://schemas.microsoft.com/office/drawing/2014/main" id="{2BD16283-51A3-1BE3-80CA-9E5776459450}"/>
                  </a:ext>
                </a:extLst>
              </p:cNvPr>
              <p:cNvSpPr>
                <a:spLocks noChangeArrowheads="1" noChangeShapeType="1" noTextEdit="1"/>
              </p:cNvSpPr>
              <p:nvPr/>
            </p:nvSpPr>
            <p:spPr bwMode="auto">
              <a:xfrm>
                <a:off x="473662" y="4586426"/>
                <a:ext cx="2941707"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医療 </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ライフサイエンス</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grpSp>
        <p:grpSp>
          <p:nvGrpSpPr>
            <p:cNvPr id="41" name="グループ化 40">
              <a:extLst>
                <a:ext uri="{FF2B5EF4-FFF2-40B4-BE49-F238E27FC236}">
                  <a16:creationId xmlns:a16="http://schemas.microsoft.com/office/drawing/2014/main" id="{879DD647-90D0-ED72-46A8-90F2E8F447C3}"/>
                </a:ext>
              </a:extLst>
            </p:cNvPr>
            <p:cNvGrpSpPr/>
            <p:nvPr/>
          </p:nvGrpSpPr>
          <p:grpSpPr>
            <a:xfrm>
              <a:off x="2775808" y="4398748"/>
              <a:ext cx="1358411" cy="616780"/>
              <a:chOff x="3958081" y="4374829"/>
              <a:chExt cx="1358411" cy="616780"/>
            </a:xfrm>
          </p:grpSpPr>
          <p:sp>
            <p:nvSpPr>
              <p:cNvPr id="31" name="Rectangle 9">
                <a:extLst>
                  <a:ext uri="{FF2B5EF4-FFF2-40B4-BE49-F238E27FC236}">
                    <a16:creationId xmlns:a16="http://schemas.microsoft.com/office/drawing/2014/main" id="{AF8C3833-DBFB-BA12-60A0-6681C42A8771}"/>
                  </a:ext>
                </a:extLst>
              </p:cNvPr>
              <p:cNvSpPr>
                <a:spLocks noChangeArrowheads="1"/>
              </p:cNvSpPr>
              <p:nvPr/>
            </p:nvSpPr>
            <p:spPr bwMode="auto">
              <a:xfrm>
                <a:off x="3958081" y="4374829"/>
                <a:ext cx="1358411"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2" name="WordArt 10">
                <a:extLst>
                  <a:ext uri="{FF2B5EF4-FFF2-40B4-BE49-F238E27FC236}">
                    <a16:creationId xmlns:a16="http://schemas.microsoft.com/office/drawing/2014/main" id="{B89E26DF-1A9C-A257-9844-1155B46CFDC3}"/>
                  </a:ext>
                </a:extLst>
              </p:cNvPr>
              <p:cNvSpPr>
                <a:spLocks noChangeArrowheads="1" noChangeShapeType="1" noTextEdit="1"/>
              </p:cNvSpPr>
              <p:nvPr/>
            </p:nvSpPr>
            <p:spPr bwMode="auto">
              <a:xfrm>
                <a:off x="4107779" y="4557219"/>
                <a:ext cx="1059015"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材料科学</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grpSp>
        <p:grpSp>
          <p:nvGrpSpPr>
            <p:cNvPr id="43" name="グループ化 42">
              <a:extLst>
                <a:ext uri="{FF2B5EF4-FFF2-40B4-BE49-F238E27FC236}">
                  <a16:creationId xmlns:a16="http://schemas.microsoft.com/office/drawing/2014/main" id="{AB232E91-868E-B2F8-E235-7C5341183E56}"/>
                </a:ext>
              </a:extLst>
            </p:cNvPr>
            <p:cNvGrpSpPr/>
            <p:nvPr/>
          </p:nvGrpSpPr>
          <p:grpSpPr>
            <a:xfrm>
              <a:off x="4309893" y="4398748"/>
              <a:ext cx="1358411" cy="616780"/>
              <a:chOff x="4191924" y="5088102"/>
              <a:chExt cx="1358411" cy="616780"/>
            </a:xfrm>
          </p:grpSpPr>
          <p:sp>
            <p:nvSpPr>
              <p:cNvPr id="37" name="Rectangle 9">
                <a:extLst>
                  <a:ext uri="{FF2B5EF4-FFF2-40B4-BE49-F238E27FC236}">
                    <a16:creationId xmlns:a16="http://schemas.microsoft.com/office/drawing/2014/main" id="{3E9E7582-1B48-F31B-BFFD-EE3DA92C0A8C}"/>
                  </a:ext>
                </a:extLst>
              </p:cNvPr>
              <p:cNvSpPr>
                <a:spLocks noChangeArrowheads="1"/>
              </p:cNvSpPr>
              <p:nvPr/>
            </p:nvSpPr>
            <p:spPr bwMode="auto">
              <a:xfrm>
                <a:off x="4191924" y="5088102"/>
                <a:ext cx="1358411"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38" name="WordArt 10">
                <a:extLst>
                  <a:ext uri="{FF2B5EF4-FFF2-40B4-BE49-F238E27FC236}">
                    <a16:creationId xmlns:a16="http://schemas.microsoft.com/office/drawing/2014/main" id="{B9ADA528-FE8B-6EB6-2509-E04143B10CC5}"/>
                  </a:ext>
                </a:extLst>
              </p:cNvPr>
              <p:cNvSpPr>
                <a:spLocks noChangeArrowheads="1" noChangeShapeType="1" noTextEdit="1"/>
              </p:cNvSpPr>
              <p:nvPr/>
            </p:nvSpPr>
            <p:spPr bwMode="auto">
              <a:xfrm>
                <a:off x="4341622" y="5270492"/>
                <a:ext cx="1059015"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地球科学</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grpSp>
        <p:grpSp>
          <p:nvGrpSpPr>
            <p:cNvPr id="44" name="グループ化 43">
              <a:extLst>
                <a:ext uri="{FF2B5EF4-FFF2-40B4-BE49-F238E27FC236}">
                  <a16:creationId xmlns:a16="http://schemas.microsoft.com/office/drawing/2014/main" id="{21D79EF9-9461-A746-3176-208A115F1705}"/>
                </a:ext>
              </a:extLst>
            </p:cNvPr>
            <p:cNvGrpSpPr/>
            <p:nvPr/>
          </p:nvGrpSpPr>
          <p:grpSpPr>
            <a:xfrm>
              <a:off x="5843978" y="4404036"/>
              <a:ext cx="1358411" cy="616780"/>
              <a:chOff x="5675028" y="5128186"/>
              <a:chExt cx="1358411" cy="616780"/>
            </a:xfrm>
          </p:grpSpPr>
          <p:sp>
            <p:nvSpPr>
              <p:cNvPr id="39" name="Rectangle 9">
                <a:extLst>
                  <a:ext uri="{FF2B5EF4-FFF2-40B4-BE49-F238E27FC236}">
                    <a16:creationId xmlns:a16="http://schemas.microsoft.com/office/drawing/2014/main" id="{0ED77104-E21B-7072-33DD-69EEC437BF9F}"/>
                  </a:ext>
                </a:extLst>
              </p:cNvPr>
              <p:cNvSpPr>
                <a:spLocks noChangeArrowheads="1"/>
              </p:cNvSpPr>
              <p:nvPr/>
            </p:nvSpPr>
            <p:spPr bwMode="auto">
              <a:xfrm>
                <a:off x="5675028" y="5128186"/>
                <a:ext cx="1358411"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0" name="WordArt 10">
                <a:extLst>
                  <a:ext uri="{FF2B5EF4-FFF2-40B4-BE49-F238E27FC236}">
                    <a16:creationId xmlns:a16="http://schemas.microsoft.com/office/drawing/2014/main" id="{53F6E1DA-5F15-2231-9822-F7287FC28FDE}"/>
                  </a:ext>
                </a:extLst>
              </p:cNvPr>
              <p:cNvSpPr>
                <a:spLocks noChangeArrowheads="1" noChangeShapeType="1" noTextEdit="1"/>
              </p:cNvSpPr>
              <p:nvPr/>
            </p:nvSpPr>
            <p:spPr bwMode="auto">
              <a:xfrm>
                <a:off x="5824726" y="5310576"/>
                <a:ext cx="1059015"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食品科学</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grpSp>
      </p:grpSp>
      <p:sp>
        <p:nvSpPr>
          <p:cNvPr id="45" name="WordArt 5">
            <a:extLst>
              <a:ext uri="{FF2B5EF4-FFF2-40B4-BE49-F238E27FC236}">
                <a16:creationId xmlns:a16="http://schemas.microsoft.com/office/drawing/2014/main" id="{097B44C7-0ACF-C357-BCD1-BD3860A4E14A}"/>
              </a:ext>
            </a:extLst>
          </p:cNvPr>
          <p:cNvSpPr>
            <a:spLocks noChangeArrowheads="1" noChangeShapeType="1" noTextEdit="1"/>
          </p:cNvSpPr>
          <p:nvPr/>
        </p:nvSpPr>
        <p:spPr bwMode="auto">
          <a:xfrm>
            <a:off x="495797" y="3542738"/>
            <a:ext cx="5724000" cy="250707"/>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000000"/>
                </a:solidFill>
                <a:effectLst/>
                <a:latin typeface="ヒラギノ角ゴ5" panose="020B0500000000000000" pitchFamily="50" charset="-128"/>
                <a:ea typeface="ヒラギノ角ゴ5" panose="020B0500000000000000" pitchFamily="50" charset="-128"/>
              </a:rPr>
              <a:t>研究開発、産業分野向けの科学的画像処理の品質保証を実現可能に　</a:t>
            </a:r>
          </a:p>
        </p:txBody>
      </p:sp>
      <p:grpSp>
        <p:nvGrpSpPr>
          <p:cNvPr id="47" name="Group 48">
            <a:extLst>
              <a:ext uri="{FF2B5EF4-FFF2-40B4-BE49-F238E27FC236}">
                <a16:creationId xmlns:a16="http://schemas.microsoft.com/office/drawing/2014/main" id="{C3085712-C78B-2A47-3625-1E291E8CFA8F}"/>
              </a:ext>
            </a:extLst>
          </p:cNvPr>
          <p:cNvGrpSpPr>
            <a:grpSpLocks/>
          </p:cNvGrpSpPr>
          <p:nvPr/>
        </p:nvGrpSpPr>
        <p:grpSpPr bwMode="auto">
          <a:xfrm>
            <a:off x="622211" y="10305114"/>
            <a:ext cx="6230938" cy="292101"/>
            <a:chOff x="1153" y="15199"/>
            <a:chExt cx="9813" cy="460"/>
          </a:xfrm>
        </p:grpSpPr>
        <p:grpSp>
          <p:nvGrpSpPr>
            <p:cNvPr id="48" name="Group 49">
              <a:extLst>
                <a:ext uri="{FF2B5EF4-FFF2-40B4-BE49-F238E27FC236}">
                  <a16:creationId xmlns:a16="http://schemas.microsoft.com/office/drawing/2014/main" id="{AC21163A-438D-4C23-4C29-6C4BC3C4A27F}"/>
                </a:ext>
              </a:extLst>
            </p:cNvPr>
            <p:cNvGrpSpPr>
              <a:grpSpLocks/>
            </p:cNvGrpSpPr>
            <p:nvPr/>
          </p:nvGrpSpPr>
          <p:grpSpPr bwMode="auto">
            <a:xfrm>
              <a:off x="4592" y="15199"/>
              <a:ext cx="6374" cy="460"/>
              <a:chOff x="2509" y="15549"/>
              <a:chExt cx="7637" cy="552"/>
            </a:xfrm>
          </p:grpSpPr>
          <p:sp>
            <p:nvSpPr>
              <p:cNvPr id="50" name="WordArt 50">
                <a:extLst>
                  <a:ext uri="{FF2B5EF4-FFF2-40B4-BE49-F238E27FC236}">
                    <a16:creationId xmlns:a16="http://schemas.microsoft.com/office/drawing/2014/main" id="{6753D623-2F19-5D71-1A90-4971B3BADD23}"/>
                  </a:ext>
                </a:extLst>
              </p:cNvPr>
              <p:cNvSpPr>
                <a:spLocks noChangeArrowheads="1" noChangeShapeType="1" noTextEdit="1"/>
              </p:cNvSpPr>
              <p:nvPr/>
            </p:nvSpPr>
            <p:spPr bwMode="auto">
              <a:xfrm>
                <a:off x="2509" y="15549"/>
                <a:ext cx="4728" cy="372"/>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kern="10" spc="0" dirty="0">
                    <a:ln>
                      <a:noFill/>
                    </a:ln>
                    <a:solidFill>
                      <a:srgbClr val="000000"/>
                    </a:solidFill>
                    <a:effectLst/>
                    <a:latin typeface="ヒラギノ角ゴ4" panose="020B0400000000000000" pitchFamily="50" charset="-128"/>
                    <a:ea typeface="ヒラギノ角ゴ4" panose="020B0400000000000000" pitchFamily="50" charset="-128"/>
                  </a:rPr>
                  <a:t>https://bto.applied.ne.jp/</a:t>
                </a:r>
                <a:endParaRPr lang="ja-JP" altLang="en-US" sz="3600" kern="10" spc="0" dirty="0">
                  <a:ln>
                    <a:noFill/>
                  </a:ln>
                  <a:solidFill>
                    <a:srgbClr val="000000"/>
                  </a:solidFill>
                  <a:effectLst/>
                  <a:latin typeface="ヒラギノ角ゴ4" panose="020B0400000000000000" pitchFamily="50" charset="-128"/>
                  <a:ea typeface="ヒラギノ角ゴ4" panose="020B0400000000000000" pitchFamily="50" charset="-128"/>
                </a:endParaRPr>
              </a:p>
            </p:txBody>
          </p:sp>
          <p:grpSp>
            <p:nvGrpSpPr>
              <p:cNvPr id="51" name="Group 51">
                <a:extLst>
                  <a:ext uri="{FF2B5EF4-FFF2-40B4-BE49-F238E27FC236}">
                    <a16:creationId xmlns:a16="http://schemas.microsoft.com/office/drawing/2014/main" id="{E3111F2B-101C-8176-C7F8-AF63636055E6}"/>
                  </a:ext>
                </a:extLst>
              </p:cNvPr>
              <p:cNvGrpSpPr>
                <a:grpSpLocks/>
              </p:cNvGrpSpPr>
              <p:nvPr/>
            </p:nvGrpSpPr>
            <p:grpSpPr bwMode="auto">
              <a:xfrm>
                <a:off x="7431" y="15576"/>
                <a:ext cx="2715" cy="525"/>
                <a:chOff x="7796" y="14900"/>
                <a:chExt cx="2810" cy="542"/>
              </a:xfrm>
            </p:grpSpPr>
            <p:sp>
              <p:nvSpPr>
                <p:cNvPr id="52" name="AutoShape 52">
                  <a:extLst>
                    <a:ext uri="{FF2B5EF4-FFF2-40B4-BE49-F238E27FC236}">
                      <a16:creationId xmlns:a16="http://schemas.microsoft.com/office/drawing/2014/main" id="{D625FD62-DB3B-DF68-1E3E-0D132FA11BD0}"/>
                    </a:ext>
                  </a:extLst>
                </p:cNvPr>
                <p:cNvSpPr>
                  <a:spLocks noChangeArrowheads="1"/>
                </p:cNvSpPr>
                <p:nvPr/>
              </p:nvSpPr>
              <p:spPr bwMode="auto">
                <a:xfrm>
                  <a:off x="7796" y="14900"/>
                  <a:ext cx="2100" cy="35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3" name="AutoShape 53">
                  <a:extLst>
                    <a:ext uri="{FF2B5EF4-FFF2-40B4-BE49-F238E27FC236}">
                      <a16:creationId xmlns:a16="http://schemas.microsoft.com/office/drawing/2014/main" id="{0DE21D23-A0FB-1A71-AFC5-A42077BB6323}"/>
                    </a:ext>
                  </a:extLst>
                </p:cNvPr>
                <p:cNvSpPr>
                  <a:spLocks noChangeArrowheads="1"/>
                </p:cNvSpPr>
                <p:nvPr/>
              </p:nvSpPr>
              <p:spPr bwMode="auto">
                <a:xfrm>
                  <a:off x="9957" y="14900"/>
                  <a:ext cx="649" cy="352"/>
                </a:xfrm>
                <a:prstGeom prst="roundRect">
                  <a:avLst>
                    <a:gd name="adj" fmla="val 16667"/>
                  </a:avLst>
                </a:prstGeom>
                <a:solidFill>
                  <a:srgbClr val="000000"/>
                </a:solidFill>
                <a:ln w="9525">
                  <a:solidFill>
                    <a:srgbClr val="FFFFFF"/>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4" name="WordArt 54">
                  <a:extLst>
                    <a:ext uri="{FF2B5EF4-FFF2-40B4-BE49-F238E27FC236}">
                      <a16:creationId xmlns:a16="http://schemas.microsoft.com/office/drawing/2014/main" id="{5FCD20A0-5775-D711-518A-8485D26D968A}"/>
                    </a:ext>
                  </a:extLst>
                </p:cNvPr>
                <p:cNvSpPr>
                  <a:spLocks noChangeArrowheads="1" noChangeShapeType="1" noTextEdit="1"/>
                </p:cNvSpPr>
                <p:nvPr/>
              </p:nvSpPr>
              <p:spPr bwMode="auto">
                <a:xfrm>
                  <a:off x="10081" y="14969"/>
                  <a:ext cx="402" cy="4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検索</a:t>
                  </a:r>
                </a:p>
                <a:p>
                  <a:pPr algn="l" rtl="0">
                    <a:buNone/>
                  </a:pPr>
                  <a:r>
                    <a:rPr lang="ja-JP" altLang="en-US" sz="3600" kern="10" spc="0">
                      <a:ln>
                        <a:noFill/>
                      </a:ln>
                      <a:solidFill>
                        <a:srgbClr val="FFFFFF"/>
                      </a:solidFill>
                      <a:effectLst/>
                      <a:latin typeface="ヒラギノ角ゴ5" panose="020B0500000000000000" pitchFamily="50" charset="-128"/>
                      <a:ea typeface="ヒラギノ角ゴ5" panose="020B0500000000000000" pitchFamily="50" charset="-128"/>
                    </a:rPr>
                    <a:t>　</a:t>
                  </a:r>
                </a:p>
              </p:txBody>
            </p:sp>
            <p:sp>
              <p:nvSpPr>
                <p:cNvPr id="55" name="WordArt 55">
                  <a:extLst>
                    <a:ext uri="{FF2B5EF4-FFF2-40B4-BE49-F238E27FC236}">
                      <a16:creationId xmlns:a16="http://schemas.microsoft.com/office/drawing/2014/main" id="{C06B3856-BC28-227E-082E-9CA034DBF9EA}"/>
                    </a:ext>
                  </a:extLst>
                </p:cNvPr>
                <p:cNvSpPr>
                  <a:spLocks noChangeArrowheads="1" noChangeShapeType="1" noTextEdit="1"/>
                </p:cNvSpPr>
                <p:nvPr/>
              </p:nvSpPr>
              <p:spPr bwMode="auto">
                <a:xfrm>
                  <a:off x="7995" y="14995"/>
                  <a:ext cx="1340" cy="40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アプライド </a:t>
                  </a:r>
                  <a:r>
                    <a:rPr lang="en-US" altLang="ja-JP" sz="3600" kern="10" spc="0">
                      <a:ln>
                        <a:noFill/>
                      </a:ln>
                      <a:solidFill>
                        <a:srgbClr val="000000"/>
                      </a:solidFill>
                      <a:effectLst/>
                      <a:latin typeface="ヒラギノ角ゴ5" panose="020B0500000000000000" pitchFamily="50" charset="-128"/>
                      <a:ea typeface="ヒラギノ角ゴ5" panose="020B0500000000000000" pitchFamily="50" charset="-128"/>
                    </a:rPr>
                    <a:t>HPC</a:t>
                  </a:r>
                </a:p>
                <a:p>
                  <a:pPr algn="l" rtl="0">
                    <a:buNone/>
                  </a:pPr>
                  <a:r>
                    <a:rPr lang="ja-JP" altLang="en-US" sz="3600" kern="10" spc="0">
                      <a:ln>
                        <a:noFill/>
                      </a:ln>
                      <a:solidFill>
                        <a:srgbClr val="000000"/>
                      </a:solidFill>
                      <a:effectLst/>
                      <a:latin typeface="ヒラギノ角ゴ5" panose="020B0500000000000000" pitchFamily="50" charset="-128"/>
                      <a:ea typeface="ヒラギノ角ゴ5" panose="020B0500000000000000" pitchFamily="50" charset="-128"/>
                    </a:rPr>
                    <a:t>　</a:t>
                  </a:r>
                </a:p>
              </p:txBody>
            </p:sp>
            <p:sp>
              <p:nvSpPr>
                <p:cNvPr id="56" name="AutoShape 56">
                  <a:extLst>
                    <a:ext uri="{FF2B5EF4-FFF2-40B4-BE49-F238E27FC236}">
                      <a16:creationId xmlns:a16="http://schemas.microsoft.com/office/drawing/2014/main" id="{D850E7CD-4BC7-126A-2856-5CBB05F8C4E5}"/>
                    </a:ext>
                  </a:extLst>
                </p:cNvPr>
                <p:cNvSpPr>
                  <a:spLocks noChangeArrowheads="1"/>
                </p:cNvSpPr>
                <p:nvPr/>
              </p:nvSpPr>
              <p:spPr bwMode="auto">
                <a:xfrm>
                  <a:off x="9529" y="14947"/>
                  <a:ext cx="310" cy="263"/>
                </a:xfrm>
                <a:prstGeom prst="roundRect">
                  <a:avLst>
                    <a:gd name="adj" fmla="val 16667"/>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7" name="AutoShape 57">
                  <a:extLst>
                    <a:ext uri="{FF2B5EF4-FFF2-40B4-BE49-F238E27FC236}">
                      <a16:creationId xmlns:a16="http://schemas.microsoft.com/office/drawing/2014/main" id="{2C93DE50-03A1-AC14-7790-1D1843823475}"/>
                    </a:ext>
                  </a:extLst>
                </p:cNvPr>
                <p:cNvSpPr>
                  <a:spLocks noChangeArrowheads="1"/>
                </p:cNvSpPr>
                <p:nvPr/>
              </p:nvSpPr>
              <p:spPr bwMode="auto">
                <a:xfrm rot="10800000">
                  <a:off x="9583" y="15020"/>
                  <a:ext cx="200" cy="142"/>
                </a:xfrm>
                <a:prstGeom prst="triangle">
                  <a:avLst>
                    <a:gd name="adj"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grpSp>
        <p:sp>
          <p:nvSpPr>
            <p:cNvPr id="49" name="WordArt 58">
              <a:extLst>
                <a:ext uri="{FF2B5EF4-FFF2-40B4-BE49-F238E27FC236}">
                  <a16:creationId xmlns:a16="http://schemas.microsoft.com/office/drawing/2014/main" id="{FA872537-BEC5-22A1-6297-00389D086942}"/>
                </a:ext>
              </a:extLst>
            </p:cNvPr>
            <p:cNvSpPr>
              <a:spLocks noChangeArrowheads="1" noChangeShapeType="1" noTextEdit="1"/>
            </p:cNvSpPr>
            <p:nvPr/>
          </p:nvSpPr>
          <p:spPr bwMode="auto">
            <a:xfrm>
              <a:off x="1153" y="15268"/>
              <a:ext cx="3302" cy="191"/>
            </a:xfrm>
            <a:prstGeom prst="rect">
              <a:avLst/>
            </a:prstGeom>
            <a:extLst>
              <a:ext uri="{91240B29-F687-4F45-9708-019B960494DF}">
                <a14:hiddenLine xmlns:a14="http://schemas.microsoft.com/office/drawing/2010/main" w="5715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アプライド </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HPC</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a:t>
              </a:r>
              <a:r>
                <a:rPr lang="en-US" altLang="ja-JP" sz="3600" kern="10" spc="0" dirty="0">
                  <a:ln>
                    <a:noFill/>
                  </a:ln>
                  <a:solidFill>
                    <a:srgbClr val="000066"/>
                  </a:solidFill>
                  <a:effectLst/>
                  <a:latin typeface="ヒラギノ角ゴ5" panose="020B0500000000000000" pitchFamily="50" charset="-128"/>
                  <a:ea typeface="ヒラギノ角ゴ5" panose="020B0500000000000000" pitchFamily="50" charset="-128"/>
                </a:rPr>
                <a:t>BTO</a:t>
              </a:r>
              <a:r>
                <a:rPr lang="ja-JP" altLang="en-US" sz="3600" kern="10" spc="0" dirty="0">
                  <a:ln>
                    <a:noFill/>
                  </a:ln>
                  <a:solidFill>
                    <a:srgbClr val="000066"/>
                  </a:solidFill>
                  <a:effectLst/>
                  <a:latin typeface="ヒラギノ角ゴ5" panose="020B0500000000000000" pitchFamily="50" charset="-128"/>
                  <a:ea typeface="ヒラギノ角ゴ5" panose="020B0500000000000000" pitchFamily="50" charset="-128"/>
                </a:rPr>
                <a:t>専用サイト</a:t>
              </a:r>
            </a:p>
          </p:txBody>
        </p:sp>
      </p:grpSp>
      <p:grpSp>
        <p:nvGrpSpPr>
          <p:cNvPr id="62" name="グループ化 61">
            <a:extLst>
              <a:ext uri="{FF2B5EF4-FFF2-40B4-BE49-F238E27FC236}">
                <a16:creationId xmlns:a16="http://schemas.microsoft.com/office/drawing/2014/main" id="{1A8CA228-6B81-345D-A811-0AE6F1E8B841}"/>
              </a:ext>
            </a:extLst>
          </p:cNvPr>
          <p:cNvGrpSpPr/>
          <p:nvPr/>
        </p:nvGrpSpPr>
        <p:grpSpPr>
          <a:xfrm>
            <a:off x="416749" y="4647426"/>
            <a:ext cx="6785640" cy="939209"/>
            <a:chOff x="313544" y="4686990"/>
            <a:chExt cx="6785640" cy="939209"/>
          </a:xfrm>
        </p:grpSpPr>
        <p:grpSp>
          <p:nvGrpSpPr>
            <p:cNvPr id="11" name="Group 11">
              <a:extLst>
                <a:ext uri="{FF2B5EF4-FFF2-40B4-BE49-F238E27FC236}">
                  <a16:creationId xmlns:a16="http://schemas.microsoft.com/office/drawing/2014/main" id="{2B22E819-EEA9-AE56-FC5A-548B401750F7}"/>
                </a:ext>
              </a:extLst>
            </p:cNvPr>
            <p:cNvGrpSpPr>
              <a:grpSpLocks/>
            </p:cNvGrpSpPr>
            <p:nvPr/>
          </p:nvGrpSpPr>
          <p:grpSpPr bwMode="auto">
            <a:xfrm>
              <a:off x="313544" y="4686990"/>
              <a:ext cx="5262347" cy="939208"/>
              <a:chOff x="964" y="7497"/>
              <a:chExt cx="10736" cy="1932"/>
            </a:xfrm>
          </p:grpSpPr>
          <p:pic>
            <p:nvPicPr>
              <p:cNvPr id="1036" name="図 1">
                <a:extLst>
                  <a:ext uri="{FF2B5EF4-FFF2-40B4-BE49-F238E27FC236}">
                    <a16:creationId xmlns:a16="http://schemas.microsoft.com/office/drawing/2014/main" id="{F8CEC4F7-3BE3-2863-5D34-5FA20C05033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2224" t="72298" r="21748" b="3391"/>
              <a:stretch>
                <a:fillRect/>
              </a:stretch>
            </p:blipFill>
            <p:spPr bwMode="auto">
              <a:xfrm>
                <a:off x="5906" y="7497"/>
                <a:ext cx="5794" cy="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図 1">
                <a:extLst>
                  <a:ext uri="{FF2B5EF4-FFF2-40B4-BE49-F238E27FC236}">
                    <a16:creationId xmlns:a16="http://schemas.microsoft.com/office/drawing/2014/main" id="{20DBF318-ACCD-FABF-5BEF-CD10D65009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1159" t="38611" r="24706" b="33083"/>
              <a:stretch>
                <a:fillRect/>
              </a:stretch>
            </p:blipFill>
            <p:spPr bwMode="auto">
              <a:xfrm>
                <a:off x="964" y="7509"/>
                <a:ext cx="4779"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図 60">
              <a:extLst>
                <a:ext uri="{FF2B5EF4-FFF2-40B4-BE49-F238E27FC236}">
                  <a16:creationId xmlns:a16="http://schemas.microsoft.com/office/drawing/2014/main" id="{02DB989C-C65A-6EBE-29E9-8877BBC88DC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4594" y="4774431"/>
              <a:ext cx="1454590" cy="851768"/>
            </a:xfrm>
            <a:prstGeom prst="rect">
              <a:avLst/>
            </a:prstGeom>
          </p:spPr>
        </p:pic>
      </p:grpSp>
      <p:sp>
        <p:nvSpPr>
          <p:cNvPr id="63" name="テキスト ボックス 62">
            <a:extLst>
              <a:ext uri="{FF2B5EF4-FFF2-40B4-BE49-F238E27FC236}">
                <a16:creationId xmlns:a16="http://schemas.microsoft.com/office/drawing/2014/main" id="{5AFA0D46-B412-E6C9-8684-BA22DE9CB32D}"/>
              </a:ext>
            </a:extLst>
          </p:cNvPr>
          <p:cNvSpPr txBox="1"/>
          <p:nvPr/>
        </p:nvSpPr>
        <p:spPr>
          <a:xfrm>
            <a:off x="448848" y="5779453"/>
            <a:ext cx="6557837" cy="1200329"/>
          </a:xfrm>
          <a:prstGeom prst="rect">
            <a:avLst/>
          </a:prstGeom>
          <a:noFill/>
          <a:ln>
            <a:solidFill>
              <a:schemeClr val="bg1">
                <a:lumMod val="85000"/>
              </a:schemeClr>
            </a:solidFill>
          </a:ln>
        </p:spPr>
        <p:txBody>
          <a:bodyPr wrap="square" rtlCol="0">
            <a:spAutoFit/>
          </a:bodyPr>
          <a:lstStyle/>
          <a:p>
            <a:r>
              <a:rPr kumimoji="1" lang="en-US" altLang="ja-JP" sz="1200" dirty="0">
                <a:latin typeface="ヒラギノ角ゴ3" panose="020B0300000000000000" pitchFamily="50" charset="-128"/>
                <a:ea typeface="ヒラギノ角ゴ3" panose="020B0300000000000000" pitchFamily="50" charset="-128"/>
              </a:rPr>
              <a:t>【</a:t>
            </a:r>
            <a:r>
              <a:rPr lang="en-US" altLang="ja-JP" sz="1200" dirty="0">
                <a:latin typeface="ヒラギノ角ゴ3" panose="020B0300000000000000" pitchFamily="50" charset="-128"/>
                <a:ea typeface="ヒラギノ角ゴ3" panose="020B0300000000000000" pitchFamily="50" charset="-128"/>
              </a:rPr>
              <a:t>dragonfly</a:t>
            </a:r>
            <a:r>
              <a:rPr lang="ja-JP" altLang="en-US" sz="1200" dirty="0">
                <a:latin typeface="ヒラギノ角ゴ3" panose="020B0300000000000000" pitchFamily="50" charset="-128"/>
                <a:ea typeface="ヒラギノ角ゴ3" panose="020B0300000000000000" pitchFamily="50" charset="-128"/>
              </a:rPr>
              <a:t> </a:t>
            </a:r>
            <a:r>
              <a:rPr kumimoji="1" lang="ja-JP" altLang="en-US" sz="1200" dirty="0">
                <a:latin typeface="ヒラギノ角ゴ3" panose="020B0300000000000000" pitchFamily="50" charset="-128"/>
                <a:ea typeface="ヒラギノ角ゴ3" panose="020B0300000000000000" pitchFamily="50" charset="-128"/>
              </a:rPr>
              <a:t>ソフトウェアライセンス プラン</a:t>
            </a:r>
            <a:r>
              <a:rPr kumimoji="1" lang="en-US" altLang="ja-JP" sz="1200" dirty="0">
                <a:latin typeface="ヒラギノ角ゴ3" panose="020B0300000000000000" pitchFamily="50" charset="-128"/>
                <a:ea typeface="ヒラギノ角ゴ3" panose="020B0300000000000000" pitchFamily="50" charset="-128"/>
              </a:rPr>
              <a:t>】</a:t>
            </a:r>
          </a:p>
          <a:p>
            <a:r>
              <a:rPr kumimoji="1" lang="ja-JP" altLang="en-US" sz="1200" dirty="0">
                <a:latin typeface="ヒラギノ角ゴ3" panose="020B0300000000000000" pitchFamily="50" charset="-128"/>
                <a:ea typeface="ヒラギノ角ゴ3" panose="020B0300000000000000" pitchFamily="50" charset="-128"/>
              </a:rPr>
              <a:t>　　永久ライセンス／年間ライセンス／アカデミックライセンス</a:t>
            </a:r>
            <a:endParaRPr kumimoji="1" lang="en-US" altLang="ja-JP" sz="1200" dirty="0">
              <a:latin typeface="ヒラギノ角ゴ3" panose="020B0300000000000000" pitchFamily="50" charset="-128"/>
              <a:ea typeface="ヒラギノ角ゴ3" panose="020B0300000000000000" pitchFamily="50" charset="-128"/>
            </a:endParaRPr>
          </a:p>
          <a:p>
            <a:r>
              <a:rPr kumimoji="1" lang="ja-JP" altLang="en-US" sz="1200" dirty="0">
                <a:latin typeface="ヒラギノ角ゴ3" panose="020B0300000000000000" pitchFamily="50" charset="-128"/>
                <a:ea typeface="ヒラギノ角ゴ3" panose="020B0300000000000000" pitchFamily="50" charset="-128"/>
              </a:rPr>
              <a:t>　　他オプション／保守・サポート </a:t>
            </a:r>
            <a:endParaRPr kumimoji="1" lang="en-US" altLang="ja-JP" sz="1200" dirty="0">
              <a:latin typeface="ヒラギノ角ゴ3" panose="020B0300000000000000" pitchFamily="50" charset="-128"/>
              <a:ea typeface="ヒラギノ角ゴ3" panose="020B0300000000000000" pitchFamily="50" charset="-128"/>
            </a:endParaRPr>
          </a:p>
          <a:p>
            <a:r>
              <a:rPr lang="en-US" altLang="ja-JP" sz="1200" dirty="0">
                <a:latin typeface="ヒラギノ角ゴ3" panose="020B0300000000000000" pitchFamily="50" charset="-128"/>
                <a:ea typeface="ヒラギノ角ゴ3" panose="020B0300000000000000" pitchFamily="50" charset="-128"/>
              </a:rPr>
              <a:t>【dragonfly </a:t>
            </a:r>
            <a:r>
              <a:rPr lang="ja-JP" altLang="en-US" sz="1200" dirty="0">
                <a:latin typeface="ヒラギノ角ゴ3" panose="020B0300000000000000" pitchFamily="50" charset="-128"/>
                <a:ea typeface="ヒラギノ角ゴ3" panose="020B0300000000000000" pitchFamily="50" charset="-128"/>
              </a:rPr>
              <a:t>推奨ワークステーション 　購入／年間レンタルプラン</a:t>
            </a:r>
            <a:r>
              <a:rPr lang="en-US" altLang="ja-JP" sz="1200" dirty="0">
                <a:latin typeface="ヒラギノ角ゴ3" panose="020B0300000000000000" pitchFamily="50" charset="-128"/>
                <a:ea typeface="ヒラギノ角ゴ3" panose="020B0300000000000000" pitchFamily="50" charset="-128"/>
              </a:rPr>
              <a:t>】</a:t>
            </a:r>
          </a:p>
          <a:p>
            <a:r>
              <a:rPr lang="ja-JP" altLang="en-US" sz="1200" dirty="0">
                <a:latin typeface="ヒラギノ角ゴ3" panose="020B0300000000000000" pitchFamily="50" charset="-128"/>
                <a:ea typeface="ヒラギノ角ゴ3" panose="020B0300000000000000" pitchFamily="50" charset="-128"/>
              </a:rPr>
              <a:t>期間プロジェクトや公的基金に最適な年間セットプランもご用意</a:t>
            </a:r>
            <a:endParaRPr lang="en-US" altLang="ja-JP" sz="1200" dirty="0">
              <a:latin typeface="ヒラギノ角ゴ3" panose="020B0300000000000000" pitchFamily="50" charset="-128"/>
              <a:ea typeface="ヒラギノ角ゴ3" panose="020B0300000000000000" pitchFamily="50" charset="-128"/>
            </a:endParaRPr>
          </a:p>
          <a:p>
            <a:r>
              <a:rPr lang="ja-JP" altLang="en-US" sz="1200" dirty="0">
                <a:latin typeface="ヒラギノ角ゴ3" panose="020B0300000000000000" pitchFamily="50" charset="-128"/>
                <a:ea typeface="ヒラギノ角ゴ3" panose="020B0300000000000000" pitchFamily="50" charset="-128"/>
              </a:rPr>
              <a:t>しております。</a:t>
            </a:r>
            <a:r>
              <a:rPr kumimoji="1" lang="ja-JP" altLang="en-US" sz="1200" dirty="0">
                <a:latin typeface="ヒラギノ角ゴ3" panose="020B0300000000000000" pitchFamily="50" charset="-128"/>
                <a:ea typeface="ヒラギノ角ゴ3" panose="020B0300000000000000" pitchFamily="50" charset="-128"/>
              </a:rPr>
              <a:t>ご興味ございましたらぜひご相談ください。</a:t>
            </a:r>
            <a:endParaRPr kumimoji="1" lang="en-US" altLang="ja-JP" sz="1200" dirty="0">
              <a:latin typeface="ヒラギノ角ゴ3" panose="020B0300000000000000" pitchFamily="50" charset="-128"/>
              <a:ea typeface="ヒラギノ角ゴ3" panose="020B0300000000000000" pitchFamily="50" charset="-128"/>
            </a:endParaRPr>
          </a:p>
        </p:txBody>
      </p:sp>
      <p:pic>
        <p:nvPicPr>
          <p:cNvPr id="1024" name="図 1023">
            <a:extLst>
              <a:ext uri="{FF2B5EF4-FFF2-40B4-BE49-F238E27FC236}">
                <a16:creationId xmlns:a16="http://schemas.microsoft.com/office/drawing/2014/main" id="{76800796-D9CC-CEB8-3605-ACCA9689613C}"/>
              </a:ext>
            </a:extLst>
          </p:cNvPr>
          <p:cNvPicPr>
            <a:picLocks noChangeAspect="1"/>
          </p:cNvPicPr>
          <p:nvPr/>
        </p:nvPicPr>
        <p:blipFill>
          <a:blip r:embed="rId15">
            <a:extLst>
              <a:ext uri="{28A0092B-C50C-407E-A947-70E740481C1C}">
                <a14:useLocalDpi xmlns:a14="http://schemas.microsoft.com/office/drawing/2010/main" val="0"/>
              </a:ext>
            </a:extLst>
          </a:blip>
          <a:srcRect b="16065"/>
          <a:stretch/>
        </p:blipFill>
        <p:spPr>
          <a:xfrm>
            <a:off x="5391684" y="5762752"/>
            <a:ext cx="1950401" cy="1213184"/>
          </a:xfrm>
          <a:prstGeom prst="rect">
            <a:avLst/>
          </a:prstGeom>
        </p:spPr>
      </p:pic>
    </p:spTree>
    <p:extLst>
      <p:ext uri="{BB962C8B-B14F-4D97-AF65-F5344CB8AC3E}">
        <p14:creationId xmlns:p14="http://schemas.microsoft.com/office/powerpoint/2010/main" val="340855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806C-DD4F-99CB-E9E2-05C21C09AE5F}"/>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3696799D-049E-2BFF-1215-1EDBC102125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7042" t="26025" r="6876" b="25975"/>
          <a:stretch>
            <a:fillRect/>
          </a:stretch>
        </p:blipFill>
        <p:spPr bwMode="auto">
          <a:xfrm>
            <a:off x="4792229" y="1083203"/>
            <a:ext cx="2258905" cy="125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3A87EC69-BF02-8D94-52DB-86E5B70742BD}"/>
              </a:ext>
            </a:extLst>
          </p:cNvPr>
          <p:cNvGrpSpPr/>
          <p:nvPr/>
        </p:nvGrpSpPr>
        <p:grpSpPr>
          <a:xfrm>
            <a:off x="427133" y="1240125"/>
            <a:ext cx="4161964" cy="975271"/>
            <a:chOff x="313544" y="1918490"/>
            <a:chExt cx="4161964" cy="975271"/>
          </a:xfrm>
        </p:grpSpPr>
        <p:pic>
          <p:nvPicPr>
            <p:cNvPr id="1027" name="図 1">
              <a:extLst>
                <a:ext uri="{FF2B5EF4-FFF2-40B4-BE49-F238E27FC236}">
                  <a16:creationId xmlns:a16="http://schemas.microsoft.com/office/drawing/2014/main" id="{2F7A0306-6873-16DB-34A8-B16CA8456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78" t="24425" r="20639" b="61743"/>
            <a:stretch>
              <a:fillRect/>
            </a:stretch>
          </p:blipFill>
          <p:spPr bwMode="auto">
            <a:xfrm>
              <a:off x="313544" y="2133735"/>
              <a:ext cx="4161964" cy="7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a:extLst>
                <a:ext uri="{FF2B5EF4-FFF2-40B4-BE49-F238E27FC236}">
                  <a16:creationId xmlns:a16="http://schemas.microsoft.com/office/drawing/2014/main" id="{A16E0DD9-CABD-B2B9-D57F-BD104FE9866B}"/>
                </a:ext>
              </a:extLst>
            </p:cNvPr>
            <p:cNvSpPr>
              <a:spLocks noChangeArrowheads="1" noChangeShapeType="1" noTextEdit="1"/>
            </p:cNvSpPr>
            <p:nvPr/>
          </p:nvSpPr>
          <p:spPr bwMode="auto">
            <a:xfrm>
              <a:off x="577715" y="1918490"/>
              <a:ext cx="3631717" cy="215245"/>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次世代高度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cxnSp>
          <p:nvCxnSpPr>
            <p:cNvPr id="1031" name="AutoShape 7">
              <a:extLst>
                <a:ext uri="{FF2B5EF4-FFF2-40B4-BE49-F238E27FC236}">
                  <a16:creationId xmlns:a16="http://schemas.microsoft.com/office/drawing/2014/main" id="{BAE9380C-57F5-317A-6D54-FD985EB9E649}"/>
                </a:ext>
              </a:extLst>
            </p:cNvPr>
            <p:cNvCxnSpPr>
              <a:cxnSpLocks noChangeShapeType="1"/>
            </p:cNvCxnSpPr>
            <p:nvPr/>
          </p:nvCxnSpPr>
          <p:spPr bwMode="auto">
            <a:xfrm>
              <a:off x="495797" y="2893761"/>
              <a:ext cx="361457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pic>
        <p:nvPicPr>
          <p:cNvPr id="1052" name="Picture 28">
            <a:extLst>
              <a:ext uri="{FF2B5EF4-FFF2-40B4-BE49-F238E27FC236}">
                <a16:creationId xmlns:a16="http://schemas.microsoft.com/office/drawing/2014/main" id="{6035B455-FC84-1702-D15D-CACE44978353}"/>
              </a:ext>
            </a:extLst>
          </p:cNvPr>
          <p:cNvPicPr>
            <a:picLocks noChangeAspect="1" noChangeArrowheads="1"/>
          </p:cNvPicPr>
          <p:nvPr/>
        </p:nvPicPr>
        <p:blipFill rotWithShape="1">
          <a:blip r:embed="rId5">
            <a:alphaModFix amt="70000"/>
            <a:extLst>
              <a:ext uri="{28A0092B-C50C-407E-A947-70E740481C1C}">
                <a14:useLocalDpi xmlns:a14="http://schemas.microsoft.com/office/drawing/2010/main" val="0"/>
              </a:ext>
            </a:extLst>
          </a:blip>
          <a:srcRect t="40948" b="30111"/>
          <a:stretch/>
        </p:blipFill>
        <p:spPr bwMode="auto">
          <a:xfrm>
            <a:off x="-794" y="1"/>
            <a:ext cx="7561262" cy="101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グループ化 27">
            <a:extLst>
              <a:ext uri="{FF2B5EF4-FFF2-40B4-BE49-F238E27FC236}">
                <a16:creationId xmlns:a16="http://schemas.microsoft.com/office/drawing/2014/main" id="{95A8B73A-00DA-6CE0-E493-2E3FE8305B89}"/>
              </a:ext>
            </a:extLst>
          </p:cNvPr>
          <p:cNvGrpSpPr/>
          <p:nvPr/>
        </p:nvGrpSpPr>
        <p:grpSpPr>
          <a:xfrm>
            <a:off x="2274905" y="195895"/>
            <a:ext cx="5137028" cy="511763"/>
            <a:chOff x="872368" y="690512"/>
            <a:chExt cx="5802873" cy="511763"/>
          </a:xfrm>
        </p:grpSpPr>
        <p:sp>
          <p:nvSpPr>
            <p:cNvPr id="19" name="Rectangle 29">
              <a:extLst>
                <a:ext uri="{FF2B5EF4-FFF2-40B4-BE49-F238E27FC236}">
                  <a16:creationId xmlns:a16="http://schemas.microsoft.com/office/drawing/2014/main" id="{A8A40A69-03A7-164B-AD3A-6C492BE336B5}"/>
                </a:ext>
              </a:extLst>
            </p:cNvPr>
            <p:cNvSpPr>
              <a:spLocks noChangeArrowheads="1"/>
            </p:cNvSpPr>
            <p:nvPr/>
          </p:nvSpPr>
          <p:spPr bwMode="auto">
            <a:xfrm>
              <a:off x="872368" y="690512"/>
              <a:ext cx="5802873" cy="51176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0" name="WordArt 30">
              <a:extLst>
                <a:ext uri="{FF2B5EF4-FFF2-40B4-BE49-F238E27FC236}">
                  <a16:creationId xmlns:a16="http://schemas.microsoft.com/office/drawing/2014/main" id="{40544F8A-A6D6-F9D4-E865-EE87897E7F5C}"/>
                </a:ext>
              </a:extLst>
            </p:cNvPr>
            <p:cNvSpPr>
              <a:spLocks noChangeArrowheads="1" noChangeShapeType="1" noTextEdit="1"/>
            </p:cNvSpPr>
            <p:nvPr/>
          </p:nvSpPr>
          <p:spPr bwMode="auto">
            <a:xfrm>
              <a:off x="1199406" y="857502"/>
              <a:ext cx="5148796" cy="20318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dirty="0">
                  <a:solidFill>
                    <a:srgbClr val="000000"/>
                  </a:solidFill>
                  <a:latin typeface="ヒラギノ角ゴ6" panose="020B0600000000000000" pitchFamily="50" charset="-128"/>
                  <a:ea typeface="ヒラギノ角ゴ6" panose="020B0600000000000000" pitchFamily="50" charset="-128"/>
                </a:rPr>
                <a:t>医療研究</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・材料科学</a:t>
              </a:r>
              <a:r>
                <a:rPr lang="ja-JP" altLang="en-US" sz="1000" kern="10" dirty="0">
                  <a:solidFill>
                    <a:srgbClr val="000000"/>
                  </a:solidFill>
                  <a:latin typeface="ヒラギノ角ゴ6" panose="020B0600000000000000" pitchFamily="50" charset="-128"/>
                  <a:ea typeface="ヒラギノ角ゴ6" panose="020B0600000000000000" pitchFamily="50" charset="-128"/>
                </a:rPr>
                <a:t>に</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お勧めの高度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grpSp>
      <p:grpSp>
        <p:nvGrpSpPr>
          <p:cNvPr id="23" name="グループ化 22">
            <a:extLst>
              <a:ext uri="{FF2B5EF4-FFF2-40B4-BE49-F238E27FC236}">
                <a16:creationId xmlns:a16="http://schemas.microsoft.com/office/drawing/2014/main" id="{AB1F8F6F-61FE-A017-EBDD-198A51B55A64}"/>
              </a:ext>
            </a:extLst>
          </p:cNvPr>
          <p:cNvGrpSpPr/>
          <p:nvPr/>
        </p:nvGrpSpPr>
        <p:grpSpPr>
          <a:xfrm>
            <a:off x="220710" y="237465"/>
            <a:ext cx="1882775" cy="428625"/>
            <a:chOff x="220710" y="237465"/>
            <a:chExt cx="1882775" cy="428625"/>
          </a:xfrm>
        </p:grpSpPr>
        <p:pic>
          <p:nvPicPr>
            <p:cNvPr id="24" name="Picture 3">
              <a:extLst>
                <a:ext uri="{FF2B5EF4-FFF2-40B4-BE49-F238E27FC236}">
                  <a16:creationId xmlns:a16="http://schemas.microsoft.com/office/drawing/2014/main" id="{4EC0ACE4-3949-0734-C7A5-CF678A8D7A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8754" b="2498"/>
            <a:stretch>
              <a:fillRect/>
            </a:stretch>
          </p:blipFill>
          <p:spPr bwMode="auto">
            <a:xfrm>
              <a:off x="220710" y="237465"/>
              <a:ext cx="45961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4">
              <a:extLst>
                <a:ext uri="{FF2B5EF4-FFF2-40B4-BE49-F238E27FC236}">
                  <a16:creationId xmlns:a16="http://schemas.microsoft.com/office/drawing/2014/main" id="{0AE53A6C-E5CA-83C2-1709-90024B58F0CA}"/>
                </a:ext>
              </a:extLst>
            </p:cNvPr>
            <p:cNvGrpSpPr>
              <a:grpSpLocks/>
            </p:cNvGrpSpPr>
            <p:nvPr/>
          </p:nvGrpSpPr>
          <p:grpSpPr bwMode="auto">
            <a:xfrm>
              <a:off x="730802" y="258984"/>
              <a:ext cx="1372683" cy="396127"/>
              <a:chOff x="2882" y="5945"/>
              <a:chExt cx="3348" cy="966"/>
            </a:xfrm>
          </p:grpSpPr>
          <p:pic>
            <p:nvPicPr>
              <p:cNvPr id="26" name="Picture 5">
                <a:extLst>
                  <a:ext uri="{FF2B5EF4-FFF2-40B4-BE49-F238E27FC236}">
                    <a16:creationId xmlns:a16="http://schemas.microsoft.com/office/drawing/2014/main" id="{039F7AE4-5CD3-4BE7-E06B-F77718190E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112" b="18481"/>
              <a:stretch>
                <a:fillRect/>
              </a:stretch>
            </p:blipFill>
            <p:spPr bwMode="auto">
              <a:xfrm>
                <a:off x="2882" y="6190"/>
                <a:ext cx="3348"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6">
                <a:extLst>
                  <a:ext uri="{FF2B5EF4-FFF2-40B4-BE49-F238E27FC236}">
                    <a16:creationId xmlns:a16="http://schemas.microsoft.com/office/drawing/2014/main" id="{98A1DD19-7B8E-5E59-FAC3-0A47AC196B18}"/>
                  </a:ext>
                </a:extLst>
              </p:cNvPr>
              <p:cNvSpPr>
                <a:spLocks noChangeArrowheads="1" noChangeShapeType="1" noTextEdit="1"/>
              </p:cNvSpPr>
              <p:nvPr/>
            </p:nvSpPr>
            <p:spPr bwMode="auto">
              <a:xfrm>
                <a:off x="2999" y="5945"/>
                <a:ext cx="2662"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『AI</a:t>
                </a:r>
                <a:r>
                  <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rPr>
                  <a:t>の日常化に挑戦する会社</a:t>
                </a: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t>
                </a:r>
                <a:endPar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endParaRPr>
              </a:p>
            </p:txBody>
          </p:sp>
        </p:grpSp>
      </p:grpSp>
      <p:sp>
        <p:nvSpPr>
          <p:cNvPr id="3" name="Rectangle 9">
            <a:extLst>
              <a:ext uri="{FF2B5EF4-FFF2-40B4-BE49-F238E27FC236}">
                <a16:creationId xmlns:a16="http://schemas.microsoft.com/office/drawing/2014/main" id="{4B8DA73C-AC55-2955-2D67-5B8A901AC6EB}"/>
              </a:ext>
            </a:extLst>
          </p:cNvPr>
          <p:cNvSpPr>
            <a:spLocks noChangeArrowheads="1"/>
          </p:cNvSpPr>
          <p:nvPr/>
        </p:nvSpPr>
        <p:spPr bwMode="auto">
          <a:xfrm>
            <a:off x="147741" y="2703534"/>
            <a:ext cx="3867809"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 name="WordArt 10">
            <a:extLst>
              <a:ext uri="{FF2B5EF4-FFF2-40B4-BE49-F238E27FC236}">
                <a16:creationId xmlns:a16="http://schemas.microsoft.com/office/drawing/2014/main" id="{ACC2CA17-30B7-C35C-C9CF-E8498B3B28C1}"/>
              </a:ext>
            </a:extLst>
          </p:cNvPr>
          <p:cNvSpPr>
            <a:spLocks noChangeArrowheads="1" noChangeShapeType="1" noTextEdit="1"/>
          </p:cNvSpPr>
          <p:nvPr/>
        </p:nvSpPr>
        <p:spPr bwMode="auto">
          <a:xfrm>
            <a:off x="341100" y="2885924"/>
            <a:ext cx="3481091"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 特徴①</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  画像処理の新時代 </a:t>
            </a:r>
            <a:r>
              <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rPr>
              <a:t>AI</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機能を搭載</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cxnSp>
        <p:nvCxnSpPr>
          <p:cNvPr id="21" name="AutoShape 7">
            <a:extLst>
              <a:ext uri="{FF2B5EF4-FFF2-40B4-BE49-F238E27FC236}">
                <a16:creationId xmlns:a16="http://schemas.microsoft.com/office/drawing/2014/main" id="{AD133B5E-3C61-540D-E593-20B8A2C43658}"/>
              </a:ext>
            </a:extLst>
          </p:cNvPr>
          <p:cNvCxnSpPr>
            <a:cxnSpLocks noChangeShapeType="1"/>
          </p:cNvCxnSpPr>
          <p:nvPr/>
        </p:nvCxnSpPr>
        <p:spPr bwMode="auto">
          <a:xfrm>
            <a:off x="191420" y="2482138"/>
            <a:ext cx="7176835" cy="0"/>
          </a:xfrm>
          <a:prstGeom prst="straightConnector1">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cxnSp>
      <p:pic>
        <p:nvPicPr>
          <p:cNvPr id="30" name="図 29">
            <a:extLst>
              <a:ext uri="{FF2B5EF4-FFF2-40B4-BE49-F238E27FC236}">
                <a16:creationId xmlns:a16="http://schemas.microsoft.com/office/drawing/2014/main" id="{42B4A14E-9366-AE4F-2434-927DAFEE132B}"/>
              </a:ext>
            </a:extLst>
          </p:cNvPr>
          <p:cNvPicPr>
            <a:picLocks noChangeAspect="1"/>
          </p:cNvPicPr>
          <p:nvPr/>
        </p:nvPicPr>
        <p:blipFill>
          <a:blip r:embed="rId7">
            <a:extLst>
              <a:ext uri="{28A0092B-C50C-407E-A947-70E740481C1C}">
                <a14:useLocalDpi xmlns:a14="http://schemas.microsoft.com/office/drawing/2010/main" val="0"/>
              </a:ext>
            </a:extLst>
          </a:blip>
          <a:srcRect t="14169" b="20795"/>
          <a:stretch/>
        </p:blipFill>
        <p:spPr>
          <a:xfrm>
            <a:off x="4129077" y="2653101"/>
            <a:ext cx="3245386" cy="2110689"/>
          </a:xfrm>
          <a:prstGeom prst="rect">
            <a:avLst/>
          </a:prstGeom>
        </p:spPr>
      </p:pic>
      <p:sp>
        <p:nvSpPr>
          <p:cNvPr id="31" name="テキスト ボックス 30">
            <a:extLst>
              <a:ext uri="{FF2B5EF4-FFF2-40B4-BE49-F238E27FC236}">
                <a16:creationId xmlns:a16="http://schemas.microsoft.com/office/drawing/2014/main" id="{894B7BF2-37E5-EF0B-9A15-8B5BD326B9EE}"/>
              </a:ext>
            </a:extLst>
          </p:cNvPr>
          <p:cNvSpPr txBox="1"/>
          <p:nvPr/>
        </p:nvSpPr>
        <p:spPr>
          <a:xfrm>
            <a:off x="147741" y="3378804"/>
            <a:ext cx="3911488" cy="1384995"/>
          </a:xfrm>
          <a:prstGeom prst="rect">
            <a:avLst/>
          </a:prstGeom>
          <a:noFill/>
        </p:spPr>
        <p:txBody>
          <a:bodyPr wrap="square" rtlCol="0">
            <a:spAutoFit/>
          </a:bodyPr>
          <a:lstStyle/>
          <a:p>
            <a:r>
              <a:rPr kumimoji="1" lang="en-US" altLang="ja-JP" sz="1200" dirty="0">
                <a:latin typeface="ヒラギノ角ゴ3" panose="020B0300000000000000" pitchFamily="50" charset="-128"/>
                <a:ea typeface="ヒラギノ角ゴ3" panose="020B0300000000000000" pitchFamily="50" charset="-128"/>
              </a:rPr>
              <a:t>Dragonfly</a:t>
            </a:r>
            <a:r>
              <a:rPr kumimoji="1" lang="ja-JP" altLang="en-US" sz="1200" dirty="0">
                <a:latin typeface="ヒラギノ角ゴ3" panose="020B0300000000000000" pitchFamily="50" charset="-128"/>
                <a:ea typeface="ヒラギノ角ゴ3" panose="020B0300000000000000" pitchFamily="50" charset="-128"/>
              </a:rPr>
              <a:t>は、</a:t>
            </a:r>
            <a:r>
              <a:rPr lang="ja-JP" altLang="en-US" sz="1200" b="0" i="0" dirty="0">
                <a:solidFill>
                  <a:srgbClr val="000000"/>
                </a:solidFill>
                <a:effectLst/>
                <a:latin typeface="ヒラギノ角ゴ3" panose="020B0300000000000000" pitchFamily="50" charset="-128"/>
                <a:ea typeface="ヒラギノ角ゴ3" panose="020B0300000000000000" pitchFamily="50" charset="-128"/>
              </a:rPr>
              <a:t>世界トップクラスの商用サポート付ディープラーニングエンジンをベースとしており、</a:t>
            </a:r>
            <a:r>
              <a:rPr lang="en-US" altLang="ja-JP" sz="1200" b="0" i="0" dirty="0">
                <a:solidFill>
                  <a:srgbClr val="000000"/>
                </a:solidFill>
                <a:effectLst/>
                <a:latin typeface="ヒラギノ角ゴ3" panose="020B0300000000000000" pitchFamily="50" charset="-128"/>
                <a:ea typeface="ヒラギノ角ゴ3" panose="020B0300000000000000" pitchFamily="50" charset="-128"/>
              </a:rPr>
              <a:t>CNN</a:t>
            </a:r>
            <a:r>
              <a:rPr lang="ja-JP" altLang="en-US" sz="1200" b="0" i="0" dirty="0">
                <a:solidFill>
                  <a:srgbClr val="000000"/>
                </a:solidFill>
                <a:effectLst/>
                <a:latin typeface="ヒラギノ角ゴ3" panose="020B0300000000000000" pitchFamily="50" charset="-128"/>
                <a:ea typeface="ヒラギノ角ゴ3" panose="020B0300000000000000" pitchFamily="50" charset="-128"/>
              </a:rPr>
              <a:t>（畳込ニュートラルネットワーク）をトレーニングして実行し、独自の画像処理や画像セグメンテーションの課題に対応可能です。 </a:t>
            </a:r>
            <a:r>
              <a:rPr kumimoji="1" lang="ja-JP" altLang="en-US" sz="1200" dirty="0">
                <a:latin typeface="ヒラギノ角ゴ3" panose="020B0300000000000000" pitchFamily="50" charset="-128"/>
                <a:ea typeface="ヒラギノ角ゴ3" panose="020B0300000000000000" pitchFamily="50" charset="-128"/>
              </a:rPr>
              <a:t>事前に構築、トレーニングされた</a:t>
            </a:r>
            <a:r>
              <a:rPr kumimoji="1" lang="en-US" altLang="ja-JP" sz="1200" dirty="0">
                <a:latin typeface="ヒラギノ角ゴ3" panose="020B0300000000000000" pitchFamily="50" charset="-128"/>
                <a:ea typeface="ヒラギノ角ゴ3" panose="020B0300000000000000" pitchFamily="50" charset="-128"/>
              </a:rPr>
              <a:t>AI</a:t>
            </a:r>
            <a:r>
              <a:rPr kumimoji="1" lang="ja-JP" altLang="en-US" sz="1200" dirty="0">
                <a:latin typeface="ヒラギノ角ゴ3" panose="020B0300000000000000" pitchFamily="50" charset="-128"/>
                <a:ea typeface="ヒラギノ角ゴ3" panose="020B0300000000000000" pitchFamily="50" charset="-128"/>
              </a:rPr>
              <a:t>機能がバンドルされているため初心者でも簡単にすばやく適用できます。</a:t>
            </a:r>
          </a:p>
        </p:txBody>
      </p:sp>
      <p:grpSp>
        <p:nvGrpSpPr>
          <p:cNvPr id="44" name="グループ化 43">
            <a:extLst>
              <a:ext uri="{FF2B5EF4-FFF2-40B4-BE49-F238E27FC236}">
                <a16:creationId xmlns:a16="http://schemas.microsoft.com/office/drawing/2014/main" id="{2F11D4AA-EE6A-9BA5-A69B-86D5157FA231}"/>
              </a:ext>
            </a:extLst>
          </p:cNvPr>
          <p:cNvGrpSpPr/>
          <p:nvPr/>
        </p:nvGrpSpPr>
        <p:grpSpPr>
          <a:xfrm>
            <a:off x="268831" y="4926818"/>
            <a:ext cx="7082407" cy="2999874"/>
            <a:chOff x="268831" y="5111929"/>
            <a:chExt cx="7082407" cy="2999874"/>
          </a:xfrm>
        </p:grpSpPr>
        <p:sp>
          <p:nvSpPr>
            <p:cNvPr id="36" name="テキスト ボックス 35">
              <a:extLst>
                <a:ext uri="{FF2B5EF4-FFF2-40B4-BE49-F238E27FC236}">
                  <a16:creationId xmlns:a16="http://schemas.microsoft.com/office/drawing/2014/main" id="{7D2318E0-1A2D-8268-9260-FDBFEFE644BD}"/>
                </a:ext>
              </a:extLst>
            </p:cNvPr>
            <p:cNvSpPr txBox="1"/>
            <p:nvPr/>
          </p:nvSpPr>
          <p:spPr>
            <a:xfrm>
              <a:off x="3011509" y="5987725"/>
              <a:ext cx="4302098" cy="1938992"/>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十分にトレーニングされた </a:t>
              </a:r>
              <a:r>
                <a:rPr kumimoji="1" lang="en-US" altLang="ja-JP" sz="1200" dirty="0">
                  <a:latin typeface="ヒラギノ角ゴ3" panose="020B0300000000000000" pitchFamily="50" charset="-128"/>
                  <a:ea typeface="ヒラギノ角ゴ3" panose="020B0300000000000000" pitchFamily="50" charset="-128"/>
                </a:rPr>
                <a:t>AI </a:t>
              </a:r>
              <a:r>
                <a:rPr kumimoji="1" lang="ja-JP" altLang="en-US" sz="1200" dirty="0">
                  <a:latin typeface="ヒラギノ角ゴ3" panose="020B0300000000000000" pitchFamily="50" charset="-128"/>
                  <a:ea typeface="ヒラギノ角ゴ3" panose="020B0300000000000000" pitchFamily="50" charset="-128"/>
                </a:rPr>
                <a:t>モデルにより、ユーザーの偏りなく複雑な素材の効率的で信頼性の高いセグメンテーションが保証されます。トレーニングデータは、画像データのサブセット内で関心のあるさまざまな特徴をペイントするだけで作成できます。その後</a:t>
              </a:r>
              <a:r>
                <a:rPr kumimoji="1" lang="en-US" altLang="ja-JP" sz="1200" dirty="0">
                  <a:latin typeface="ヒラギノ角ゴ3" panose="020B0300000000000000" pitchFamily="50" charset="-128"/>
                  <a:ea typeface="ヒラギノ角ゴ3" panose="020B0300000000000000" pitchFamily="50" charset="-128"/>
                </a:rPr>
                <a:t>AI</a:t>
              </a:r>
              <a:r>
                <a:rPr kumimoji="1" lang="ja-JP" altLang="en-US" sz="1200" dirty="0">
                  <a:latin typeface="ヒラギノ角ゴ3" panose="020B0300000000000000" pitchFamily="50" charset="-128"/>
                  <a:ea typeface="ヒラギノ角ゴ3" panose="020B0300000000000000" pitchFamily="50" charset="-128"/>
                </a:rPr>
                <a:t>モデルはデータセット全体または他の同様のデータセットのピクセルをセグメント化する方法を学習します。これに</a:t>
              </a:r>
              <a:r>
                <a:rPr lang="ja-JP" altLang="en-US" sz="1200" dirty="0">
                  <a:latin typeface="ヒラギノ角ゴ3" panose="020B0300000000000000" pitchFamily="50" charset="-128"/>
                  <a:ea typeface="ヒラギノ角ゴ3" panose="020B0300000000000000" pitchFamily="50" charset="-128"/>
                </a:rPr>
                <a:t>よって</a:t>
              </a:r>
              <a:r>
                <a:rPr kumimoji="1" lang="ja-JP" altLang="en-US" sz="1200" dirty="0">
                  <a:latin typeface="ヒラギノ角ゴ3" panose="020B0300000000000000" pitchFamily="50" charset="-128"/>
                  <a:ea typeface="ヒラギノ角ゴ3" panose="020B0300000000000000" pitchFamily="50" charset="-128"/>
                </a:rPr>
                <a:t>ユーザーは</a:t>
              </a:r>
              <a:r>
                <a:rPr kumimoji="1" lang="en-US" altLang="ja-JP" sz="1200" dirty="0">
                  <a:latin typeface="ヒラギノ角ゴ3" panose="020B0300000000000000" pitchFamily="50" charset="-128"/>
                  <a:ea typeface="ヒラギノ角ゴ3" panose="020B0300000000000000" pitchFamily="50" charset="-128"/>
                </a:rPr>
                <a:t>Dragonfly </a:t>
              </a:r>
              <a:r>
                <a:rPr kumimoji="1" lang="ja-JP" altLang="en-US" sz="1200" dirty="0">
                  <a:latin typeface="ヒラギノ角ゴ3" panose="020B0300000000000000" pitchFamily="50" charset="-128"/>
                  <a:ea typeface="ヒラギノ角ゴ3" panose="020B0300000000000000" pitchFamily="50" charset="-128"/>
                </a:rPr>
                <a:t>のあらゆる分析やモデリングワークフローと組み合わせることが可能となり、より堅牢で再現性の高いセグメンテーション結果を実現できます。</a:t>
              </a:r>
            </a:p>
          </p:txBody>
        </p:sp>
        <p:sp>
          <p:nvSpPr>
            <p:cNvPr id="39" name="Rectangle 9">
              <a:extLst>
                <a:ext uri="{FF2B5EF4-FFF2-40B4-BE49-F238E27FC236}">
                  <a16:creationId xmlns:a16="http://schemas.microsoft.com/office/drawing/2014/main" id="{B9D5479E-DAD8-B944-8050-78F0ADCAC069}"/>
                </a:ext>
              </a:extLst>
            </p:cNvPr>
            <p:cNvSpPr>
              <a:spLocks noChangeArrowheads="1"/>
            </p:cNvSpPr>
            <p:nvPr/>
          </p:nvSpPr>
          <p:spPr bwMode="auto">
            <a:xfrm>
              <a:off x="3011509" y="5205837"/>
              <a:ext cx="4339729"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0" name="WordArt 10">
              <a:extLst>
                <a:ext uri="{FF2B5EF4-FFF2-40B4-BE49-F238E27FC236}">
                  <a16:creationId xmlns:a16="http://schemas.microsoft.com/office/drawing/2014/main" id="{62BBE163-10DF-40CA-06F7-6D7A84FC98E3}"/>
                </a:ext>
              </a:extLst>
            </p:cNvPr>
            <p:cNvSpPr>
              <a:spLocks noChangeArrowheads="1" noChangeShapeType="1" noTextEdit="1"/>
            </p:cNvSpPr>
            <p:nvPr/>
          </p:nvSpPr>
          <p:spPr bwMode="auto">
            <a:xfrm>
              <a:off x="3228460" y="5388227"/>
              <a:ext cx="3905827"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 特徴②</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  高性能 自動セグメンテーション</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grpSp>
          <p:nvGrpSpPr>
            <p:cNvPr id="43" name="グループ化 42">
              <a:extLst>
                <a:ext uri="{FF2B5EF4-FFF2-40B4-BE49-F238E27FC236}">
                  <a16:creationId xmlns:a16="http://schemas.microsoft.com/office/drawing/2014/main" id="{9F96537A-E68B-296C-EFCD-755ACBC7D355}"/>
                </a:ext>
              </a:extLst>
            </p:cNvPr>
            <p:cNvGrpSpPr/>
            <p:nvPr/>
          </p:nvGrpSpPr>
          <p:grpSpPr>
            <a:xfrm>
              <a:off x="268831" y="5111929"/>
              <a:ext cx="2602982" cy="2999874"/>
              <a:chOff x="243473" y="5181404"/>
              <a:chExt cx="2602982" cy="2999874"/>
            </a:xfrm>
          </p:grpSpPr>
          <p:pic>
            <p:nvPicPr>
              <p:cNvPr id="35" name="図 34">
                <a:extLst>
                  <a:ext uri="{FF2B5EF4-FFF2-40B4-BE49-F238E27FC236}">
                    <a16:creationId xmlns:a16="http://schemas.microsoft.com/office/drawing/2014/main" id="{4F65E059-F64A-AAD3-9072-C02FB6BAEC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190" y="5181404"/>
                <a:ext cx="2580265" cy="2576568"/>
              </a:xfrm>
              <a:prstGeom prst="rect">
                <a:avLst/>
              </a:prstGeom>
            </p:spPr>
          </p:pic>
          <p:sp>
            <p:nvSpPr>
              <p:cNvPr id="42" name="テキスト ボックス 41">
                <a:extLst>
                  <a:ext uri="{FF2B5EF4-FFF2-40B4-BE49-F238E27FC236}">
                    <a16:creationId xmlns:a16="http://schemas.microsoft.com/office/drawing/2014/main" id="{8CF42BC1-4EB1-A2D0-47A3-7E0BF9AF8E7D}"/>
                  </a:ext>
                </a:extLst>
              </p:cNvPr>
              <p:cNvSpPr txBox="1"/>
              <p:nvPr/>
            </p:nvSpPr>
            <p:spPr>
              <a:xfrm>
                <a:off x="243473" y="7765780"/>
                <a:ext cx="2602981" cy="415498"/>
              </a:xfrm>
              <a:prstGeom prst="rect">
                <a:avLst/>
              </a:prstGeom>
              <a:noFill/>
            </p:spPr>
            <p:txBody>
              <a:bodyPr wrap="square" rtlCol="0">
                <a:spAutoFit/>
              </a:bodyPr>
              <a:lstStyle/>
              <a:p>
                <a:r>
                  <a:rPr lang="ja-JP" altLang="en-US" sz="700" b="0" i="0" dirty="0">
                    <a:solidFill>
                      <a:srgbClr val="000000"/>
                    </a:solidFill>
                    <a:effectLst/>
                    <a:latin typeface="ヒラギノ角ゴ3" panose="020B0300000000000000" pitchFamily="50" charset="-128"/>
                    <a:ea typeface="ヒラギノ角ゴ3" panose="020B0300000000000000" pitchFamily="50" charset="-128"/>
                  </a:rPr>
                  <a:t>ディープラーニングによる自動セグメンテーションの前後のセラミックマトリックス。</a:t>
                </a:r>
                <a:endParaRPr lang="en-US" altLang="ja-JP" sz="700" b="0" i="0" dirty="0">
                  <a:solidFill>
                    <a:srgbClr val="000000"/>
                  </a:solidFill>
                  <a:effectLst/>
                  <a:latin typeface="ヒラギノ角ゴ3" panose="020B0300000000000000" pitchFamily="50" charset="-128"/>
                  <a:ea typeface="ヒラギノ角ゴ3" panose="020B0300000000000000" pitchFamily="50" charset="-128"/>
                </a:endParaRPr>
              </a:p>
              <a:p>
                <a:r>
                  <a:rPr lang="ja-JP" altLang="en-US" sz="700" b="0" i="0" dirty="0">
                    <a:solidFill>
                      <a:srgbClr val="000000"/>
                    </a:solidFill>
                    <a:effectLst/>
                    <a:latin typeface="ヒラギノ角ゴ3" panose="020B0300000000000000" pitchFamily="50" charset="-128"/>
                    <a:ea typeface="ヒラギノ角ゴ3" panose="020B0300000000000000" pitchFamily="50" charset="-128"/>
                  </a:rPr>
                  <a:t>データ提供</a:t>
                </a:r>
                <a:r>
                  <a:rPr lang="en-US" altLang="ja-JP" sz="700" b="0" i="0" dirty="0">
                    <a:solidFill>
                      <a:srgbClr val="000000"/>
                    </a:solidFill>
                    <a:effectLst/>
                    <a:latin typeface="ヒラギノ角ゴ3" panose="020B0300000000000000" pitchFamily="50" charset="-128"/>
                    <a:ea typeface="ヒラギノ角ゴ3" panose="020B0300000000000000" pitchFamily="50" charset="-128"/>
                  </a:rPr>
                  <a:t>: </a:t>
                </a:r>
                <a:r>
                  <a:rPr lang="ja-JP" altLang="en-US" sz="700" b="0" i="0" dirty="0">
                    <a:solidFill>
                      <a:srgbClr val="000000"/>
                    </a:solidFill>
                    <a:effectLst/>
                    <a:latin typeface="ヒラギノ角ゴ3" panose="020B0300000000000000" pitchFamily="50" charset="-128"/>
                    <a:ea typeface="ヒラギノ角ゴ3" panose="020B0300000000000000" pitchFamily="50" charset="-128"/>
                  </a:rPr>
                  <a:t>コロラド大学の </a:t>
                </a:r>
                <a:r>
                  <a:rPr lang="en-US" altLang="ja-JP" sz="700" b="0" i="0" dirty="0">
                    <a:solidFill>
                      <a:srgbClr val="000000"/>
                    </a:solidFill>
                    <a:effectLst/>
                    <a:latin typeface="ヒラギノ角ゴ3" panose="020B0300000000000000" pitchFamily="50" charset="-128"/>
                    <a:ea typeface="ヒラギノ角ゴ3" panose="020B0300000000000000" pitchFamily="50" charset="-128"/>
                  </a:rPr>
                  <a:t>Aly Badran </a:t>
                </a:r>
                <a:r>
                  <a:rPr lang="ja-JP" altLang="en-US" sz="700" b="0" i="0" dirty="0">
                    <a:solidFill>
                      <a:srgbClr val="000000"/>
                    </a:solidFill>
                    <a:effectLst/>
                    <a:latin typeface="ヒラギノ角ゴ3" panose="020B0300000000000000" pitchFamily="50" charset="-128"/>
                    <a:ea typeface="ヒラギノ角ゴ3" panose="020B0300000000000000" pitchFamily="50" charset="-128"/>
                  </a:rPr>
                  <a:t>氏</a:t>
                </a:r>
                <a:endParaRPr kumimoji="1" lang="ja-JP" altLang="en-US" sz="700" dirty="0">
                  <a:latin typeface="ヒラギノ角ゴ3" panose="020B0300000000000000" pitchFamily="50" charset="-128"/>
                  <a:ea typeface="ヒラギノ角ゴ3" panose="020B0300000000000000" pitchFamily="50" charset="-128"/>
                </a:endParaRPr>
              </a:p>
            </p:txBody>
          </p:sp>
        </p:grpSp>
      </p:grpSp>
      <p:sp>
        <p:nvSpPr>
          <p:cNvPr id="45" name="Rectangle 9">
            <a:extLst>
              <a:ext uri="{FF2B5EF4-FFF2-40B4-BE49-F238E27FC236}">
                <a16:creationId xmlns:a16="http://schemas.microsoft.com/office/drawing/2014/main" id="{67581067-4B2D-09D6-31D9-C3D8287FBB69}"/>
              </a:ext>
            </a:extLst>
          </p:cNvPr>
          <p:cNvSpPr>
            <a:spLocks noChangeArrowheads="1"/>
          </p:cNvSpPr>
          <p:nvPr/>
        </p:nvSpPr>
        <p:spPr bwMode="auto">
          <a:xfrm>
            <a:off x="147740" y="8014850"/>
            <a:ext cx="4339729"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6" name="WordArt 10">
            <a:extLst>
              <a:ext uri="{FF2B5EF4-FFF2-40B4-BE49-F238E27FC236}">
                <a16:creationId xmlns:a16="http://schemas.microsoft.com/office/drawing/2014/main" id="{F7AC1188-224F-11F0-A9E0-0BF402819356}"/>
              </a:ext>
            </a:extLst>
          </p:cNvPr>
          <p:cNvSpPr>
            <a:spLocks noChangeArrowheads="1" noChangeShapeType="1" noTextEdit="1"/>
          </p:cNvSpPr>
          <p:nvPr/>
        </p:nvSpPr>
        <p:spPr bwMode="auto">
          <a:xfrm>
            <a:off x="336504" y="8194055"/>
            <a:ext cx="3636142" cy="25837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ja-JP" altLang="en-US" sz="1000" kern="10" dirty="0">
                <a:solidFill>
                  <a:srgbClr val="000066"/>
                </a:solidFill>
                <a:latin typeface="ヒラギノ角ゴ5" panose="020B0500000000000000" pitchFamily="50" charset="-128"/>
                <a:ea typeface="ヒラギノ角ゴ5" panose="020B0500000000000000" pitchFamily="50" charset="-128"/>
              </a:rPr>
              <a:t>■ 特徴③　</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画像強調</a:t>
            </a:r>
            <a:r>
              <a:rPr lang="ja-JP" altLang="en-US" sz="1000" kern="10" dirty="0">
                <a:solidFill>
                  <a:srgbClr val="000066"/>
                </a:solidFill>
                <a:latin typeface="ヒラギノ角ゴ5" panose="020B0500000000000000" pitchFamily="50" charset="-128"/>
                <a:ea typeface="ヒラギノ角ゴ5" panose="020B0500000000000000" pitchFamily="50" charset="-128"/>
              </a:rPr>
              <a:t>　</a:t>
            </a:r>
            <a:r>
              <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rPr>
              <a:t>X</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線画像の品質向上</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sp>
        <p:nvSpPr>
          <p:cNvPr id="47" name="テキスト ボックス 46">
            <a:extLst>
              <a:ext uri="{FF2B5EF4-FFF2-40B4-BE49-F238E27FC236}">
                <a16:creationId xmlns:a16="http://schemas.microsoft.com/office/drawing/2014/main" id="{2D511B6E-BFCD-FB29-8B72-7310A3CAC4ED}"/>
              </a:ext>
            </a:extLst>
          </p:cNvPr>
          <p:cNvSpPr txBox="1"/>
          <p:nvPr/>
        </p:nvSpPr>
        <p:spPr>
          <a:xfrm>
            <a:off x="151603" y="8733955"/>
            <a:ext cx="4171418" cy="1446550"/>
          </a:xfrm>
          <a:prstGeom prst="rect">
            <a:avLst/>
          </a:prstGeom>
          <a:noFill/>
        </p:spPr>
        <p:txBody>
          <a:bodyPr wrap="square" rtlCol="0">
            <a:spAutoFit/>
          </a:bodyPr>
          <a:lstStyle/>
          <a:p>
            <a:r>
              <a:rPr kumimoji="1" lang="en-US" altLang="ja-JP" sz="1200" dirty="0">
                <a:latin typeface="ヒラギノ角ゴ3" panose="020B0300000000000000" pitchFamily="50" charset="-128"/>
                <a:ea typeface="ヒラギノ角ゴ3" panose="020B0300000000000000" pitchFamily="50" charset="-128"/>
              </a:rPr>
              <a:t>Dragonfly</a:t>
            </a:r>
            <a:r>
              <a:rPr kumimoji="1" lang="ja-JP" altLang="en-US" sz="1200" dirty="0">
                <a:latin typeface="ヒラギノ角ゴ3" panose="020B0300000000000000" pitchFamily="50" charset="-128"/>
                <a:ea typeface="ヒラギノ角ゴ3" panose="020B0300000000000000" pitchFamily="50" charset="-128"/>
              </a:rPr>
              <a:t>では、ディープラーニングベースの回帰モデルで、特に</a:t>
            </a:r>
            <a:r>
              <a:rPr kumimoji="1" lang="en-US" altLang="ja-JP" sz="1200" dirty="0">
                <a:latin typeface="ヒラギノ角ゴ3" panose="020B0300000000000000" pitchFamily="50" charset="-128"/>
                <a:ea typeface="ヒラギノ角ゴ3" panose="020B0300000000000000" pitchFamily="50" charset="-128"/>
              </a:rPr>
              <a:t>X</a:t>
            </a:r>
            <a:r>
              <a:rPr kumimoji="1" lang="ja-JP" altLang="en-US" sz="1200" dirty="0">
                <a:latin typeface="ヒラギノ角ゴ3" panose="020B0300000000000000" pitchFamily="50" charset="-128"/>
                <a:ea typeface="ヒラギノ角ゴ3" panose="020B0300000000000000" pitchFamily="50" charset="-128"/>
              </a:rPr>
              <a:t>線に関する画像の品質を大幅に向上させることができます。ノイズ除去から超解像度まで、これまで以上に鮮明な画像表示が可能となります。</a:t>
            </a:r>
            <a:endParaRPr kumimoji="1" lang="en-US" altLang="ja-JP" sz="1200" dirty="0">
              <a:latin typeface="ヒラギノ角ゴ3" panose="020B0300000000000000" pitchFamily="50" charset="-128"/>
              <a:ea typeface="ヒラギノ角ゴ3" panose="020B0300000000000000" pitchFamily="50" charset="-128"/>
            </a:endParaRPr>
          </a:p>
          <a:p>
            <a:endParaRPr lang="en-US" altLang="ja-JP" sz="1200" dirty="0">
              <a:latin typeface="ヒラギノ角ゴ3" panose="020B0300000000000000" pitchFamily="50" charset="-128"/>
              <a:ea typeface="ヒラギノ角ゴ3" panose="020B0300000000000000" pitchFamily="50" charset="-128"/>
            </a:endParaRPr>
          </a:p>
          <a:p>
            <a:endParaRPr lang="en-US" altLang="ja-JP" sz="1200" dirty="0">
              <a:latin typeface="ヒラギノ角ゴ3" panose="020B0300000000000000" pitchFamily="50" charset="-128"/>
              <a:ea typeface="ヒラギノ角ゴ3" panose="020B0300000000000000" pitchFamily="50" charset="-128"/>
            </a:endParaRPr>
          </a:p>
          <a:p>
            <a:r>
              <a:rPr kumimoji="1" lang="ja-JP" altLang="en-US" sz="800" dirty="0">
                <a:latin typeface="ヒラギノ角ゴ3" panose="020B0300000000000000" pitchFamily="50" charset="-128"/>
                <a:ea typeface="ヒラギノ角ゴ3" panose="020B0300000000000000" pitchFamily="50" charset="-128"/>
              </a:rPr>
              <a:t>ノイズ除去前と後の </a:t>
            </a:r>
            <a:r>
              <a:rPr kumimoji="1" lang="en-US" altLang="ja-JP" sz="800" dirty="0">
                <a:latin typeface="ヒラギノ角ゴ3" panose="020B0300000000000000" pitchFamily="50" charset="-128"/>
                <a:ea typeface="ヒラギノ角ゴ3" panose="020B0300000000000000" pitchFamily="50" charset="-128"/>
              </a:rPr>
              <a:t>C. elegans</a:t>
            </a:r>
            <a:r>
              <a:rPr kumimoji="1" lang="ja-JP" altLang="en-US" sz="800" dirty="0">
                <a:latin typeface="ヒラギノ角ゴ3" panose="020B0300000000000000" pitchFamily="50" charset="-128"/>
                <a:ea typeface="ヒラギノ角ゴ3" panose="020B0300000000000000" pitchFamily="50" charset="-128"/>
              </a:rPr>
              <a:t>。</a:t>
            </a:r>
            <a:endParaRPr kumimoji="1" lang="en-US" altLang="ja-JP" sz="800" dirty="0">
              <a:latin typeface="ヒラギノ角ゴ3" panose="020B0300000000000000" pitchFamily="50" charset="-128"/>
              <a:ea typeface="ヒラギノ角ゴ3" panose="020B0300000000000000" pitchFamily="50" charset="-128"/>
            </a:endParaRPr>
          </a:p>
          <a:p>
            <a:r>
              <a:rPr kumimoji="1" lang="ja-JP" altLang="en-US" sz="800" dirty="0">
                <a:latin typeface="ヒラギノ角ゴ3" panose="020B0300000000000000" pitchFamily="50" charset="-128"/>
                <a:ea typeface="ヒラギノ角ゴ3" panose="020B0300000000000000" pitchFamily="50" charset="-128"/>
              </a:rPr>
              <a:t>データ提供：</a:t>
            </a:r>
            <a:r>
              <a:rPr kumimoji="1" lang="en-US" altLang="ja-JP" sz="800" dirty="0">
                <a:latin typeface="ヒラギノ角ゴ3" panose="020B0300000000000000" pitchFamily="50" charset="-128"/>
                <a:ea typeface="ヒラギノ角ゴ3" panose="020B0300000000000000" pitchFamily="50" charset="-128"/>
              </a:rPr>
              <a:t>Keana Scott </a:t>
            </a:r>
            <a:r>
              <a:rPr kumimoji="1" lang="ja-JP" altLang="en-US" sz="800" dirty="0">
                <a:latin typeface="ヒラギノ角ゴ3" panose="020B0300000000000000" pitchFamily="50" charset="-128"/>
                <a:ea typeface="ヒラギノ角ゴ3" panose="020B0300000000000000" pitchFamily="50" charset="-128"/>
              </a:rPr>
              <a:t>博士（国立標準技術研究所）</a:t>
            </a:r>
          </a:p>
        </p:txBody>
      </p:sp>
      <p:pic>
        <p:nvPicPr>
          <p:cNvPr id="55" name="図 54">
            <a:extLst>
              <a:ext uri="{FF2B5EF4-FFF2-40B4-BE49-F238E27FC236}">
                <a16:creationId xmlns:a16="http://schemas.microsoft.com/office/drawing/2014/main" id="{20556760-BE0C-C60B-7971-9065E4778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0190" y="7910454"/>
            <a:ext cx="2602981" cy="2586763"/>
          </a:xfrm>
          <a:prstGeom prst="rect">
            <a:avLst/>
          </a:prstGeom>
        </p:spPr>
      </p:pic>
    </p:spTree>
    <p:extLst>
      <p:ext uri="{BB962C8B-B14F-4D97-AF65-F5344CB8AC3E}">
        <p14:creationId xmlns:p14="http://schemas.microsoft.com/office/powerpoint/2010/main" val="161242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D96D7-F8CC-4A58-0074-3A3790ACD245}"/>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43398C73-7264-DA04-0F6A-EDC25196881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l="7042" t="26025" r="6876" b="25975"/>
          <a:stretch>
            <a:fillRect/>
          </a:stretch>
        </p:blipFill>
        <p:spPr bwMode="auto">
          <a:xfrm>
            <a:off x="4792229" y="1083203"/>
            <a:ext cx="2258905" cy="125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AD7ACF1C-FEF3-9B06-07E0-F2B9205A4209}"/>
              </a:ext>
            </a:extLst>
          </p:cNvPr>
          <p:cNvGrpSpPr/>
          <p:nvPr/>
        </p:nvGrpSpPr>
        <p:grpSpPr>
          <a:xfrm>
            <a:off x="427133" y="1240125"/>
            <a:ext cx="4161964" cy="975271"/>
            <a:chOff x="313544" y="1918490"/>
            <a:chExt cx="4161964" cy="975271"/>
          </a:xfrm>
        </p:grpSpPr>
        <p:pic>
          <p:nvPicPr>
            <p:cNvPr id="1027" name="図 1">
              <a:extLst>
                <a:ext uri="{FF2B5EF4-FFF2-40B4-BE49-F238E27FC236}">
                  <a16:creationId xmlns:a16="http://schemas.microsoft.com/office/drawing/2014/main" id="{00A9928A-FCEF-769C-78C8-3ECE5527C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778" t="24425" r="20639" b="61743"/>
            <a:stretch>
              <a:fillRect/>
            </a:stretch>
          </p:blipFill>
          <p:spPr bwMode="auto">
            <a:xfrm>
              <a:off x="313544" y="2133735"/>
              <a:ext cx="4161964" cy="7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a:extLst>
                <a:ext uri="{FF2B5EF4-FFF2-40B4-BE49-F238E27FC236}">
                  <a16:creationId xmlns:a16="http://schemas.microsoft.com/office/drawing/2014/main" id="{6F53F4A1-0237-86D0-5FF8-8971E46BBB7D}"/>
                </a:ext>
              </a:extLst>
            </p:cNvPr>
            <p:cNvSpPr>
              <a:spLocks noChangeArrowheads="1" noChangeShapeType="1" noTextEdit="1"/>
            </p:cNvSpPr>
            <p:nvPr/>
          </p:nvSpPr>
          <p:spPr bwMode="auto">
            <a:xfrm>
              <a:off x="577715" y="1918490"/>
              <a:ext cx="3631717" cy="215245"/>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次世代高度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cxnSp>
          <p:nvCxnSpPr>
            <p:cNvPr id="1031" name="AutoShape 7">
              <a:extLst>
                <a:ext uri="{FF2B5EF4-FFF2-40B4-BE49-F238E27FC236}">
                  <a16:creationId xmlns:a16="http://schemas.microsoft.com/office/drawing/2014/main" id="{69E1E3B0-CC12-F870-7EDA-A46C0216FB8F}"/>
                </a:ext>
              </a:extLst>
            </p:cNvPr>
            <p:cNvCxnSpPr>
              <a:cxnSpLocks noChangeShapeType="1"/>
            </p:cNvCxnSpPr>
            <p:nvPr/>
          </p:nvCxnSpPr>
          <p:spPr bwMode="auto">
            <a:xfrm>
              <a:off x="495797" y="2893761"/>
              <a:ext cx="361457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pic>
        <p:nvPicPr>
          <p:cNvPr id="1052" name="Picture 28">
            <a:extLst>
              <a:ext uri="{FF2B5EF4-FFF2-40B4-BE49-F238E27FC236}">
                <a16:creationId xmlns:a16="http://schemas.microsoft.com/office/drawing/2014/main" id="{5F517C7D-23D9-5922-D1C2-93F9F15B2DF4}"/>
              </a:ext>
            </a:extLst>
          </p:cNvPr>
          <p:cNvPicPr>
            <a:picLocks noChangeAspect="1" noChangeArrowheads="1"/>
          </p:cNvPicPr>
          <p:nvPr/>
        </p:nvPicPr>
        <p:blipFill rotWithShape="1">
          <a:blip r:embed="rId5">
            <a:alphaModFix amt="70000"/>
            <a:extLst>
              <a:ext uri="{28A0092B-C50C-407E-A947-70E740481C1C}">
                <a14:useLocalDpi xmlns:a14="http://schemas.microsoft.com/office/drawing/2010/main" val="0"/>
              </a:ext>
            </a:extLst>
          </a:blip>
          <a:srcRect t="40948" b="30111"/>
          <a:stretch/>
        </p:blipFill>
        <p:spPr bwMode="auto">
          <a:xfrm>
            <a:off x="-794" y="1"/>
            <a:ext cx="7561262" cy="101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グループ化 27">
            <a:extLst>
              <a:ext uri="{FF2B5EF4-FFF2-40B4-BE49-F238E27FC236}">
                <a16:creationId xmlns:a16="http://schemas.microsoft.com/office/drawing/2014/main" id="{B5843F4D-D431-376A-ACF2-ED103CDDDE7B}"/>
              </a:ext>
            </a:extLst>
          </p:cNvPr>
          <p:cNvGrpSpPr/>
          <p:nvPr/>
        </p:nvGrpSpPr>
        <p:grpSpPr>
          <a:xfrm>
            <a:off x="2274905" y="195895"/>
            <a:ext cx="5137028" cy="511763"/>
            <a:chOff x="872368" y="690512"/>
            <a:chExt cx="5802873" cy="511763"/>
          </a:xfrm>
        </p:grpSpPr>
        <p:sp>
          <p:nvSpPr>
            <p:cNvPr id="19" name="Rectangle 29">
              <a:extLst>
                <a:ext uri="{FF2B5EF4-FFF2-40B4-BE49-F238E27FC236}">
                  <a16:creationId xmlns:a16="http://schemas.microsoft.com/office/drawing/2014/main" id="{63CFCB12-5458-B6E4-E72D-F91BDDCAD2F7}"/>
                </a:ext>
              </a:extLst>
            </p:cNvPr>
            <p:cNvSpPr>
              <a:spLocks noChangeArrowheads="1"/>
            </p:cNvSpPr>
            <p:nvPr/>
          </p:nvSpPr>
          <p:spPr bwMode="auto">
            <a:xfrm>
              <a:off x="872368" y="690512"/>
              <a:ext cx="5802873" cy="51176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20" name="WordArt 30">
              <a:extLst>
                <a:ext uri="{FF2B5EF4-FFF2-40B4-BE49-F238E27FC236}">
                  <a16:creationId xmlns:a16="http://schemas.microsoft.com/office/drawing/2014/main" id="{5633A20A-1F1D-90AE-4FC0-17CF06C3D831}"/>
                </a:ext>
              </a:extLst>
            </p:cNvPr>
            <p:cNvSpPr>
              <a:spLocks noChangeArrowheads="1" noChangeShapeType="1" noTextEdit="1"/>
            </p:cNvSpPr>
            <p:nvPr/>
          </p:nvSpPr>
          <p:spPr bwMode="auto">
            <a:xfrm>
              <a:off x="1199406" y="857502"/>
              <a:ext cx="5148796" cy="203181"/>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1000" kern="10" dirty="0">
                  <a:solidFill>
                    <a:srgbClr val="000000"/>
                  </a:solidFill>
                  <a:latin typeface="ヒラギノ角ゴ6" panose="020B0600000000000000" pitchFamily="50" charset="-128"/>
                  <a:ea typeface="ヒラギノ角ゴ6" panose="020B0600000000000000" pitchFamily="50" charset="-128"/>
                </a:rPr>
                <a:t>医療研究</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・材料科学</a:t>
              </a:r>
              <a:r>
                <a:rPr lang="ja-JP" altLang="en-US" sz="1000" kern="10" dirty="0">
                  <a:solidFill>
                    <a:srgbClr val="000000"/>
                  </a:solidFill>
                  <a:latin typeface="ヒラギノ角ゴ6" panose="020B0600000000000000" pitchFamily="50" charset="-128"/>
                  <a:ea typeface="ヒラギノ角ゴ6" panose="020B0600000000000000" pitchFamily="50" charset="-128"/>
                </a:rPr>
                <a:t>に</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お勧めの高度</a:t>
              </a:r>
              <a:r>
                <a:rPr lang="en-US" altLang="ja-JP" sz="1000" kern="10" spc="0" dirty="0">
                  <a:ln>
                    <a:noFill/>
                  </a:ln>
                  <a:solidFill>
                    <a:srgbClr val="000000"/>
                  </a:solidFill>
                  <a:effectLst/>
                  <a:latin typeface="ヒラギノ角ゴ6" panose="020B0600000000000000" pitchFamily="50" charset="-128"/>
                  <a:ea typeface="ヒラギノ角ゴ6" panose="020B0600000000000000" pitchFamily="50" charset="-128"/>
                </a:rPr>
                <a:t>3D</a:t>
              </a:r>
              <a:r>
                <a:rPr lang="ja-JP" altLang="en-US" sz="1000" kern="10" spc="0" dirty="0">
                  <a:ln>
                    <a:noFill/>
                  </a:ln>
                  <a:solidFill>
                    <a:srgbClr val="000000"/>
                  </a:solidFill>
                  <a:effectLst/>
                  <a:latin typeface="ヒラギノ角ゴ6" panose="020B0600000000000000" pitchFamily="50" charset="-128"/>
                  <a:ea typeface="ヒラギノ角ゴ6" panose="020B0600000000000000" pitchFamily="50" charset="-128"/>
                </a:rPr>
                <a:t>画像処理ソフトウェア</a:t>
              </a:r>
            </a:p>
          </p:txBody>
        </p:sp>
      </p:grpSp>
      <p:grpSp>
        <p:nvGrpSpPr>
          <p:cNvPr id="23" name="グループ化 22">
            <a:extLst>
              <a:ext uri="{FF2B5EF4-FFF2-40B4-BE49-F238E27FC236}">
                <a16:creationId xmlns:a16="http://schemas.microsoft.com/office/drawing/2014/main" id="{380DC195-178A-FA64-A9CB-A06A3FB1B215}"/>
              </a:ext>
            </a:extLst>
          </p:cNvPr>
          <p:cNvGrpSpPr/>
          <p:nvPr/>
        </p:nvGrpSpPr>
        <p:grpSpPr>
          <a:xfrm>
            <a:off x="220710" y="237465"/>
            <a:ext cx="1882775" cy="428625"/>
            <a:chOff x="220710" y="237465"/>
            <a:chExt cx="1882775" cy="428625"/>
          </a:xfrm>
        </p:grpSpPr>
        <p:pic>
          <p:nvPicPr>
            <p:cNvPr id="24" name="Picture 3">
              <a:extLst>
                <a:ext uri="{FF2B5EF4-FFF2-40B4-BE49-F238E27FC236}">
                  <a16:creationId xmlns:a16="http://schemas.microsoft.com/office/drawing/2014/main" id="{3F2B244A-C938-2136-9A97-6D32949ED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8754" b="2498"/>
            <a:stretch>
              <a:fillRect/>
            </a:stretch>
          </p:blipFill>
          <p:spPr bwMode="auto">
            <a:xfrm>
              <a:off x="220710" y="237465"/>
              <a:ext cx="45961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4">
              <a:extLst>
                <a:ext uri="{FF2B5EF4-FFF2-40B4-BE49-F238E27FC236}">
                  <a16:creationId xmlns:a16="http://schemas.microsoft.com/office/drawing/2014/main" id="{8BF121A3-5C2B-9453-9990-E82AE3DACB16}"/>
                </a:ext>
              </a:extLst>
            </p:cNvPr>
            <p:cNvGrpSpPr>
              <a:grpSpLocks/>
            </p:cNvGrpSpPr>
            <p:nvPr/>
          </p:nvGrpSpPr>
          <p:grpSpPr bwMode="auto">
            <a:xfrm>
              <a:off x="730802" y="258984"/>
              <a:ext cx="1372683" cy="396127"/>
              <a:chOff x="2882" y="5945"/>
              <a:chExt cx="3348" cy="966"/>
            </a:xfrm>
          </p:grpSpPr>
          <p:pic>
            <p:nvPicPr>
              <p:cNvPr id="26" name="Picture 5">
                <a:extLst>
                  <a:ext uri="{FF2B5EF4-FFF2-40B4-BE49-F238E27FC236}">
                    <a16:creationId xmlns:a16="http://schemas.microsoft.com/office/drawing/2014/main" id="{239085DC-3C70-3278-1D7A-C67FF7B270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112" b="18481"/>
              <a:stretch>
                <a:fillRect/>
              </a:stretch>
            </p:blipFill>
            <p:spPr bwMode="auto">
              <a:xfrm>
                <a:off x="2882" y="6190"/>
                <a:ext cx="3348" cy="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WordArt 6">
                <a:extLst>
                  <a:ext uri="{FF2B5EF4-FFF2-40B4-BE49-F238E27FC236}">
                    <a16:creationId xmlns:a16="http://schemas.microsoft.com/office/drawing/2014/main" id="{D9142522-60EB-8F60-11C5-44FB33EE255E}"/>
                  </a:ext>
                </a:extLst>
              </p:cNvPr>
              <p:cNvSpPr>
                <a:spLocks noChangeArrowheads="1" noChangeShapeType="1" noTextEdit="1"/>
              </p:cNvSpPr>
              <p:nvPr/>
            </p:nvSpPr>
            <p:spPr bwMode="auto">
              <a:xfrm>
                <a:off x="2999" y="5945"/>
                <a:ext cx="2662" cy="20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『AI</a:t>
                </a:r>
                <a:r>
                  <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rPr>
                  <a:t>の日常化に挑戦する会社</a:t>
                </a:r>
                <a:r>
                  <a:rPr lang="en-US" altLang="ja-JP" sz="900" kern="10" spc="0" dirty="0">
                    <a:ln>
                      <a:noFill/>
                    </a:ln>
                    <a:solidFill>
                      <a:srgbClr val="000080"/>
                    </a:solidFill>
                    <a:effectLst/>
                    <a:latin typeface="ヒラギノ角ゴ5" panose="020B0500000000000000" pitchFamily="50" charset="-128"/>
                    <a:ea typeface="ヒラギノ角ゴ5" panose="020B0500000000000000" pitchFamily="50" charset="-128"/>
                  </a:rPr>
                  <a:t>』</a:t>
                </a:r>
                <a:endParaRPr lang="ja-JP" altLang="en-US" sz="900" kern="10" spc="0" dirty="0">
                  <a:ln>
                    <a:noFill/>
                  </a:ln>
                  <a:solidFill>
                    <a:srgbClr val="000080"/>
                  </a:solidFill>
                  <a:effectLst/>
                  <a:latin typeface="ヒラギノ角ゴ5" panose="020B0500000000000000" pitchFamily="50" charset="-128"/>
                  <a:ea typeface="ヒラギノ角ゴ5" panose="020B0500000000000000" pitchFamily="50" charset="-128"/>
                </a:endParaRPr>
              </a:p>
            </p:txBody>
          </p:sp>
        </p:grpSp>
      </p:grpSp>
      <p:cxnSp>
        <p:nvCxnSpPr>
          <p:cNvPr id="21" name="AutoShape 7">
            <a:extLst>
              <a:ext uri="{FF2B5EF4-FFF2-40B4-BE49-F238E27FC236}">
                <a16:creationId xmlns:a16="http://schemas.microsoft.com/office/drawing/2014/main" id="{2E9BFBBC-4F17-A34D-F7FA-E1EC7E0FCAFE}"/>
              </a:ext>
            </a:extLst>
          </p:cNvPr>
          <p:cNvCxnSpPr>
            <a:cxnSpLocks noChangeShapeType="1"/>
          </p:cNvCxnSpPr>
          <p:nvPr/>
        </p:nvCxnSpPr>
        <p:spPr bwMode="auto">
          <a:xfrm>
            <a:off x="191420" y="2482138"/>
            <a:ext cx="7176835" cy="0"/>
          </a:xfrm>
          <a:prstGeom prst="straightConnector1">
            <a:avLst/>
          </a:prstGeom>
          <a:noFill/>
          <a:ln w="9525">
            <a:solidFill>
              <a:schemeClr val="bg1">
                <a:lumMod val="75000"/>
              </a:schemeClr>
            </a:solidFill>
            <a:round/>
            <a:headEnd/>
            <a:tailEnd/>
          </a:ln>
          <a:extLst>
            <a:ext uri="{909E8E84-426E-40DD-AFC4-6F175D3DCCD1}">
              <a14:hiddenFill xmlns:a14="http://schemas.microsoft.com/office/drawing/2010/main">
                <a:noFill/>
              </a14:hiddenFill>
            </a:ext>
          </a:extLst>
        </p:spPr>
      </p:cxnSp>
      <p:sp>
        <p:nvSpPr>
          <p:cNvPr id="45" name="Rectangle 9">
            <a:extLst>
              <a:ext uri="{FF2B5EF4-FFF2-40B4-BE49-F238E27FC236}">
                <a16:creationId xmlns:a16="http://schemas.microsoft.com/office/drawing/2014/main" id="{05A805D8-A4B9-6338-9BD0-9E3BECC623F9}"/>
              </a:ext>
            </a:extLst>
          </p:cNvPr>
          <p:cNvSpPr>
            <a:spLocks noChangeArrowheads="1"/>
          </p:cNvSpPr>
          <p:nvPr/>
        </p:nvSpPr>
        <p:spPr bwMode="auto">
          <a:xfrm>
            <a:off x="147741" y="2621834"/>
            <a:ext cx="3492399"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6" name="WordArt 10">
            <a:extLst>
              <a:ext uri="{FF2B5EF4-FFF2-40B4-BE49-F238E27FC236}">
                <a16:creationId xmlns:a16="http://schemas.microsoft.com/office/drawing/2014/main" id="{B22DA14B-77D7-6849-7B9A-07BE04B5B3E1}"/>
              </a:ext>
            </a:extLst>
          </p:cNvPr>
          <p:cNvSpPr>
            <a:spLocks noChangeArrowheads="1" noChangeShapeType="1" noTextEdit="1"/>
          </p:cNvSpPr>
          <p:nvPr/>
        </p:nvSpPr>
        <p:spPr bwMode="auto">
          <a:xfrm>
            <a:off x="423087" y="2804224"/>
            <a:ext cx="2941707"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 特徴④</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  定量分析ツールが充実</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sp>
        <p:nvSpPr>
          <p:cNvPr id="47" name="テキスト ボックス 46">
            <a:extLst>
              <a:ext uri="{FF2B5EF4-FFF2-40B4-BE49-F238E27FC236}">
                <a16:creationId xmlns:a16="http://schemas.microsoft.com/office/drawing/2014/main" id="{BB6A38BB-4690-708D-2CCE-F1047E0AD065}"/>
              </a:ext>
            </a:extLst>
          </p:cNvPr>
          <p:cNvSpPr txBox="1"/>
          <p:nvPr/>
        </p:nvSpPr>
        <p:spPr>
          <a:xfrm>
            <a:off x="3648187" y="2551986"/>
            <a:ext cx="3763746" cy="830997"/>
          </a:xfrm>
          <a:prstGeom prst="rect">
            <a:avLst/>
          </a:prstGeom>
          <a:noFill/>
        </p:spPr>
        <p:txBody>
          <a:bodyPr wrap="square" rtlCol="0">
            <a:spAutoFit/>
          </a:bodyPr>
          <a:lstStyle/>
          <a:p>
            <a:r>
              <a:rPr kumimoji="1" lang="en-US" altLang="ja-JP" sz="1200" dirty="0">
                <a:latin typeface="ヒラギノ角ゴ3" panose="020B0300000000000000" pitchFamily="50" charset="-128"/>
                <a:ea typeface="ヒラギノ角ゴ3" panose="020B0300000000000000" pitchFamily="50" charset="-128"/>
              </a:rPr>
              <a:t>Dragonfly</a:t>
            </a:r>
            <a:r>
              <a:rPr kumimoji="1" lang="ja-JP" altLang="en-US" sz="1200" dirty="0">
                <a:latin typeface="ヒラギノ角ゴ3" panose="020B0300000000000000" pitchFamily="50" charset="-128"/>
                <a:ea typeface="ヒラギノ角ゴ3" panose="020B0300000000000000" pitchFamily="50" charset="-128"/>
              </a:rPr>
              <a:t>では、細孔、繊維、粒子、相などを分析する場合でも、多彩な定量化および分析ツールを使用することで、画像の特徴をカウント、測定、および特徴付けなど強力なオプション情報を得られます。</a:t>
            </a:r>
          </a:p>
        </p:txBody>
      </p:sp>
      <p:grpSp>
        <p:nvGrpSpPr>
          <p:cNvPr id="32" name="グループ化 31">
            <a:extLst>
              <a:ext uri="{FF2B5EF4-FFF2-40B4-BE49-F238E27FC236}">
                <a16:creationId xmlns:a16="http://schemas.microsoft.com/office/drawing/2014/main" id="{746DD5A2-FA86-7077-21C4-4257EC56F766}"/>
              </a:ext>
            </a:extLst>
          </p:cNvPr>
          <p:cNvGrpSpPr/>
          <p:nvPr/>
        </p:nvGrpSpPr>
        <p:grpSpPr>
          <a:xfrm>
            <a:off x="217589" y="3390162"/>
            <a:ext cx="7124128" cy="3563927"/>
            <a:chOff x="86114" y="3449257"/>
            <a:chExt cx="7124128" cy="3563927"/>
          </a:xfrm>
        </p:grpSpPr>
        <p:pic>
          <p:nvPicPr>
            <p:cNvPr id="29" name="Picture 14">
              <a:extLst>
                <a:ext uri="{FF2B5EF4-FFF2-40B4-BE49-F238E27FC236}">
                  <a16:creationId xmlns:a16="http://schemas.microsoft.com/office/drawing/2014/main" id="{257986FA-0304-8C34-3DC2-02DDE926B8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843" y="5250624"/>
              <a:ext cx="3492399" cy="17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4">
              <a:extLst>
                <a:ext uri="{FF2B5EF4-FFF2-40B4-BE49-F238E27FC236}">
                  <a16:creationId xmlns:a16="http://schemas.microsoft.com/office/drawing/2014/main" id="{9E3A2464-EB9C-79DE-FBE3-2ABF8C6CA5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14" y="5250624"/>
              <a:ext cx="3492399" cy="17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6168D528-7594-DD50-5578-9067A73A4B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843" y="3449257"/>
              <a:ext cx="3492399" cy="17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60EFB694-184B-196F-F25C-7464178BAF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14" y="3449257"/>
              <a:ext cx="3492399" cy="176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図 50">
              <a:extLst>
                <a:ext uri="{FF2B5EF4-FFF2-40B4-BE49-F238E27FC236}">
                  <a16:creationId xmlns:a16="http://schemas.microsoft.com/office/drawing/2014/main" id="{D7D3204A-B094-6AE7-8D8C-9C723CEA5FBA}"/>
                </a:ext>
              </a:extLst>
            </p:cNvPr>
            <p:cNvPicPr>
              <a:picLocks noChangeAspect="1"/>
            </p:cNvPicPr>
            <p:nvPr/>
          </p:nvPicPr>
          <p:blipFill>
            <a:blip r:embed="rId8">
              <a:extLst>
                <a:ext uri="{28A0092B-C50C-407E-A947-70E740481C1C}">
                  <a14:useLocalDpi xmlns:a14="http://schemas.microsoft.com/office/drawing/2010/main" val="0"/>
                </a:ext>
              </a:extLst>
            </a:blip>
            <a:srcRect l="23579"/>
            <a:stretch/>
          </p:blipFill>
          <p:spPr>
            <a:xfrm>
              <a:off x="201566" y="3656831"/>
              <a:ext cx="1587643" cy="1246495"/>
            </a:xfrm>
            <a:prstGeom prst="rect">
              <a:avLst/>
            </a:prstGeom>
          </p:spPr>
        </p:pic>
        <p:sp>
          <p:nvSpPr>
            <p:cNvPr id="4" name="テキスト ボックス 3">
              <a:extLst>
                <a:ext uri="{FF2B5EF4-FFF2-40B4-BE49-F238E27FC236}">
                  <a16:creationId xmlns:a16="http://schemas.microsoft.com/office/drawing/2014/main" id="{159141BC-1DF0-6DAD-7792-8A1967CA0B53}"/>
                </a:ext>
              </a:extLst>
            </p:cNvPr>
            <p:cNvSpPr txBox="1"/>
            <p:nvPr/>
          </p:nvSpPr>
          <p:spPr>
            <a:xfrm>
              <a:off x="1401956" y="3599706"/>
              <a:ext cx="2051994" cy="1431161"/>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a:t>
              </a:r>
              <a:r>
                <a:rPr kumimoji="1" lang="ja-JP" altLang="en-US" sz="1200" u="sng" dirty="0">
                  <a:latin typeface="ヒラギノ角ゴ3" panose="020B0300000000000000" pitchFamily="50" charset="-128"/>
                  <a:ea typeface="ヒラギノ角ゴ3" panose="020B0300000000000000" pitchFamily="50" charset="-128"/>
                </a:rPr>
                <a:t>サイズ、形状、空間特性</a:t>
              </a:r>
              <a:endParaRPr kumimoji="1" lang="en-US" altLang="ja-JP" sz="1200" u="sng" dirty="0">
                <a:latin typeface="ヒラギノ角ゴ3" panose="020B0300000000000000" pitchFamily="50" charset="-128"/>
                <a:ea typeface="ヒラギノ角ゴ3" panose="020B0300000000000000" pitchFamily="50" charset="-128"/>
              </a:endParaRPr>
            </a:p>
            <a:p>
              <a:endParaRPr kumimoji="1" lang="en-US" altLang="ja-JP" sz="1200" u="sng" dirty="0">
                <a:latin typeface="ヒラギノ角ゴ3" panose="020B0300000000000000" pitchFamily="50" charset="-128"/>
                <a:ea typeface="ヒラギノ角ゴ3" panose="020B0300000000000000" pitchFamily="50" charset="-128"/>
              </a:endParaRPr>
            </a:p>
            <a:p>
              <a:r>
                <a:rPr kumimoji="1" lang="ja-JP" altLang="en-US" sz="1050" dirty="0">
                  <a:latin typeface="ヒラギノ角ゴ3" panose="020B0300000000000000" pitchFamily="50" charset="-128"/>
                  <a:ea typeface="ヒラギノ角ゴ3" panose="020B0300000000000000" pitchFamily="50" charset="-128"/>
                </a:rPr>
                <a:t>数百から数百万の個々の粒子、細孔、細胞小器官などを測定します。体積、表面積、フェレ径、アスペクト比、粗さ、球形度、およびその他の多数の測定項目から選択します。</a:t>
              </a:r>
            </a:p>
          </p:txBody>
        </p:sp>
        <p:pic>
          <p:nvPicPr>
            <p:cNvPr id="8" name="図 7">
              <a:extLst>
                <a:ext uri="{FF2B5EF4-FFF2-40B4-BE49-F238E27FC236}">
                  <a16:creationId xmlns:a16="http://schemas.microsoft.com/office/drawing/2014/main" id="{70CD26C1-3B3A-BFE0-DA13-195AA0D77603}"/>
                </a:ext>
              </a:extLst>
            </p:cNvPr>
            <p:cNvPicPr>
              <a:picLocks noChangeAspect="1"/>
            </p:cNvPicPr>
            <p:nvPr/>
          </p:nvPicPr>
          <p:blipFill>
            <a:blip r:embed="rId9">
              <a:extLst>
                <a:ext uri="{28A0092B-C50C-407E-A947-70E740481C1C}">
                  <a14:useLocalDpi xmlns:a14="http://schemas.microsoft.com/office/drawing/2010/main" val="0"/>
                </a:ext>
              </a:extLst>
            </a:blip>
            <a:srcRect l="17649"/>
            <a:stretch/>
          </p:blipFill>
          <p:spPr>
            <a:xfrm>
              <a:off x="3793072" y="3664202"/>
              <a:ext cx="1732965" cy="1262616"/>
            </a:xfrm>
            <a:prstGeom prst="rect">
              <a:avLst/>
            </a:prstGeom>
          </p:spPr>
        </p:pic>
        <p:sp>
          <p:nvSpPr>
            <p:cNvPr id="9" name="テキスト ボックス 8">
              <a:extLst>
                <a:ext uri="{FF2B5EF4-FFF2-40B4-BE49-F238E27FC236}">
                  <a16:creationId xmlns:a16="http://schemas.microsoft.com/office/drawing/2014/main" id="{9DA84987-69B1-8E49-4D87-4E3044BF1BC4}"/>
                </a:ext>
              </a:extLst>
            </p:cNvPr>
            <p:cNvSpPr txBox="1"/>
            <p:nvPr/>
          </p:nvSpPr>
          <p:spPr>
            <a:xfrm>
              <a:off x="5290942" y="3599706"/>
              <a:ext cx="1831477" cy="1107996"/>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a:t>
              </a:r>
              <a:r>
                <a:rPr kumimoji="1" lang="ja-JP" altLang="en-US" sz="1200" u="sng" dirty="0">
                  <a:latin typeface="ヒラギノ角ゴ3" panose="020B0300000000000000" pitchFamily="50" charset="-128"/>
                  <a:ea typeface="ヒラギノ角ゴ3" panose="020B0300000000000000" pitchFamily="50" charset="-128"/>
                </a:rPr>
                <a:t>多孔質媒体</a:t>
              </a:r>
              <a:endParaRPr kumimoji="1" lang="en-US" altLang="ja-JP" sz="1200" u="sng" dirty="0">
                <a:latin typeface="ヒラギノ角ゴ3" panose="020B0300000000000000" pitchFamily="50" charset="-128"/>
                <a:ea typeface="ヒラギノ角ゴ3" panose="020B0300000000000000" pitchFamily="50" charset="-128"/>
              </a:endParaRPr>
            </a:p>
            <a:p>
              <a:endParaRPr kumimoji="1" lang="en-US" altLang="ja-JP" sz="1200" u="sng" dirty="0">
                <a:latin typeface="ヒラギノ角ゴ3" panose="020B0300000000000000" pitchFamily="50" charset="-128"/>
                <a:ea typeface="ヒラギノ角ゴ3" panose="020B0300000000000000" pitchFamily="50" charset="-128"/>
              </a:endParaRPr>
            </a:p>
            <a:p>
              <a:r>
                <a:rPr kumimoji="1" lang="ja-JP" altLang="en-US" sz="1050" dirty="0">
                  <a:latin typeface="ヒラギノ角ゴ3" panose="020B0300000000000000" pitchFamily="50" charset="-128"/>
                  <a:ea typeface="ヒラギノ角ゴ3" panose="020B0300000000000000" pitchFamily="50" charset="-128"/>
                </a:rPr>
                <a:t>多孔質材料の特性を評価および分析するための理想的なフレームワクークを提供します。</a:t>
              </a:r>
            </a:p>
          </p:txBody>
        </p:sp>
        <p:pic>
          <p:nvPicPr>
            <p:cNvPr id="11" name="図 10">
              <a:extLst>
                <a:ext uri="{FF2B5EF4-FFF2-40B4-BE49-F238E27FC236}">
                  <a16:creationId xmlns:a16="http://schemas.microsoft.com/office/drawing/2014/main" id="{D2D884F8-D82E-A797-8A10-13EA93EDC04F}"/>
                </a:ext>
              </a:extLst>
            </p:cNvPr>
            <p:cNvPicPr>
              <a:picLocks noChangeAspect="1"/>
            </p:cNvPicPr>
            <p:nvPr/>
          </p:nvPicPr>
          <p:blipFill>
            <a:blip r:embed="rId10">
              <a:extLst>
                <a:ext uri="{28A0092B-C50C-407E-A947-70E740481C1C}">
                  <a14:useLocalDpi xmlns:a14="http://schemas.microsoft.com/office/drawing/2010/main" val="0"/>
                </a:ext>
              </a:extLst>
            </a:blip>
            <a:srcRect l="18545"/>
            <a:stretch/>
          </p:blipFill>
          <p:spPr>
            <a:xfrm>
              <a:off x="173437" y="5599864"/>
              <a:ext cx="1371264" cy="1010079"/>
            </a:xfrm>
            <a:prstGeom prst="rect">
              <a:avLst/>
            </a:prstGeom>
          </p:spPr>
        </p:pic>
        <p:sp>
          <p:nvSpPr>
            <p:cNvPr id="12" name="テキスト ボックス 11">
              <a:extLst>
                <a:ext uri="{FF2B5EF4-FFF2-40B4-BE49-F238E27FC236}">
                  <a16:creationId xmlns:a16="http://schemas.microsoft.com/office/drawing/2014/main" id="{32E63A84-10E9-7952-D71D-3F61BE5DE8EE}"/>
                </a:ext>
              </a:extLst>
            </p:cNvPr>
            <p:cNvSpPr txBox="1"/>
            <p:nvPr/>
          </p:nvSpPr>
          <p:spPr>
            <a:xfrm>
              <a:off x="1401957" y="5434734"/>
              <a:ext cx="2051994" cy="1269578"/>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a:t>
              </a:r>
              <a:r>
                <a:rPr kumimoji="1" lang="ja-JP" altLang="en-US" sz="1200" u="sng" dirty="0">
                  <a:latin typeface="ヒラギノ角ゴ3" panose="020B0300000000000000" pitchFamily="50" charset="-128"/>
                  <a:ea typeface="ヒラギノ角ゴ3" panose="020B0300000000000000" pitchFamily="50" charset="-128"/>
                </a:rPr>
                <a:t>メッシュとモデル</a:t>
              </a:r>
              <a:endParaRPr kumimoji="1" lang="en-US" altLang="ja-JP" sz="1200" u="sng" dirty="0">
                <a:latin typeface="ヒラギノ角ゴ3" panose="020B0300000000000000" pitchFamily="50" charset="-128"/>
                <a:ea typeface="ヒラギノ角ゴ3" panose="020B0300000000000000" pitchFamily="50" charset="-128"/>
              </a:endParaRPr>
            </a:p>
            <a:p>
              <a:endParaRPr kumimoji="1" lang="en-US" altLang="ja-JP" sz="1200" u="sng" dirty="0">
                <a:latin typeface="ヒラギノ角ゴ3" panose="020B0300000000000000" pitchFamily="50" charset="-128"/>
                <a:ea typeface="ヒラギノ角ゴ3" panose="020B0300000000000000" pitchFamily="50" charset="-128"/>
              </a:endParaRPr>
            </a:p>
            <a:p>
              <a:r>
                <a:rPr kumimoji="1" lang="ja-JP" altLang="en-US" sz="1050" dirty="0">
                  <a:latin typeface="ヒラギノ角ゴ3" panose="020B0300000000000000" pitchFamily="50" charset="-128"/>
                  <a:ea typeface="ヒラギノ角ゴ3" panose="020B0300000000000000" pitchFamily="50" charset="-128"/>
                </a:rPr>
                <a:t>画像データ、セグメンテーション、シミュレーションから生成された高品質のメッシュ、ベクトルフィールド、空間グラフを作成します。</a:t>
              </a:r>
            </a:p>
          </p:txBody>
        </p:sp>
        <p:pic>
          <p:nvPicPr>
            <p:cNvPr id="14" name="図 13">
              <a:extLst>
                <a:ext uri="{FF2B5EF4-FFF2-40B4-BE49-F238E27FC236}">
                  <a16:creationId xmlns:a16="http://schemas.microsoft.com/office/drawing/2014/main" id="{B1D2AC79-9A56-3CAD-E6EC-C1D26742DC6B}"/>
                </a:ext>
              </a:extLst>
            </p:cNvPr>
            <p:cNvPicPr>
              <a:picLocks noChangeAspect="1"/>
            </p:cNvPicPr>
            <p:nvPr/>
          </p:nvPicPr>
          <p:blipFill>
            <a:blip r:embed="rId11">
              <a:extLst>
                <a:ext uri="{28A0092B-C50C-407E-A947-70E740481C1C}">
                  <a14:useLocalDpi xmlns:a14="http://schemas.microsoft.com/office/drawing/2010/main" val="0"/>
                </a:ext>
              </a:extLst>
            </a:blip>
            <a:srcRect l="23736"/>
            <a:stretch/>
          </p:blipFill>
          <p:spPr>
            <a:xfrm>
              <a:off x="3840930" y="5515980"/>
              <a:ext cx="1601594" cy="1265212"/>
            </a:xfrm>
            <a:prstGeom prst="rect">
              <a:avLst/>
            </a:prstGeom>
          </p:spPr>
        </p:pic>
        <p:sp>
          <p:nvSpPr>
            <p:cNvPr id="15" name="テキスト ボックス 14">
              <a:extLst>
                <a:ext uri="{FF2B5EF4-FFF2-40B4-BE49-F238E27FC236}">
                  <a16:creationId xmlns:a16="http://schemas.microsoft.com/office/drawing/2014/main" id="{69AE7432-4AF4-93E1-0A38-F0FFFE63240A}"/>
                </a:ext>
              </a:extLst>
            </p:cNvPr>
            <p:cNvSpPr txBox="1"/>
            <p:nvPr/>
          </p:nvSpPr>
          <p:spPr>
            <a:xfrm>
              <a:off x="5126725" y="5434734"/>
              <a:ext cx="1935968" cy="1431161"/>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a:t>
              </a:r>
              <a:r>
                <a:rPr kumimoji="1" lang="ja-JP" altLang="en-US" sz="1200" u="sng" dirty="0">
                  <a:latin typeface="ヒラギノ角ゴ3" panose="020B0300000000000000" pitchFamily="50" charset="-128"/>
                  <a:ea typeface="ヒラギノ角ゴ3" panose="020B0300000000000000" pitchFamily="50" charset="-128"/>
                </a:rPr>
                <a:t>メッシュとモデル</a:t>
              </a:r>
              <a:endParaRPr kumimoji="1" lang="en-US" altLang="ja-JP" sz="1200" u="sng" dirty="0">
                <a:latin typeface="ヒラギノ角ゴ3" panose="020B0300000000000000" pitchFamily="50" charset="-128"/>
                <a:ea typeface="ヒラギノ角ゴ3" panose="020B0300000000000000" pitchFamily="50" charset="-128"/>
              </a:endParaRPr>
            </a:p>
            <a:p>
              <a:endParaRPr kumimoji="1" lang="en-US" altLang="ja-JP" sz="1200" u="sng" dirty="0">
                <a:latin typeface="ヒラギノ角ゴ3" panose="020B0300000000000000" pitchFamily="50" charset="-128"/>
                <a:ea typeface="ヒラギノ角ゴ3" panose="020B0300000000000000" pitchFamily="50" charset="-128"/>
              </a:endParaRPr>
            </a:p>
            <a:p>
              <a:r>
                <a:rPr kumimoji="1" lang="ja-JP" altLang="en-US" sz="1050" dirty="0">
                  <a:latin typeface="ヒラギノ角ゴ3" panose="020B0300000000000000" pitchFamily="50" charset="-128"/>
                  <a:ea typeface="ヒラギノ角ゴ3" panose="020B0300000000000000" pitchFamily="50" charset="-128"/>
                </a:rPr>
                <a:t>複合材料、ポリマー、繊維材料の物理的特性を計算することで、研究者や製品開発者は、新製品の改善や開発に不可欠な材料の挙動を包括的に理解ができます。</a:t>
              </a:r>
            </a:p>
          </p:txBody>
        </p:sp>
      </p:grpSp>
      <p:sp>
        <p:nvSpPr>
          <p:cNvPr id="33" name="テキスト ボックス 32">
            <a:extLst>
              <a:ext uri="{FF2B5EF4-FFF2-40B4-BE49-F238E27FC236}">
                <a16:creationId xmlns:a16="http://schemas.microsoft.com/office/drawing/2014/main" id="{C515BE31-B0F9-8A6E-74F8-AC1FCFBD7680}"/>
              </a:ext>
            </a:extLst>
          </p:cNvPr>
          <p:cNvSpPr txBox="1"/>
          <p:nvPr/>
        </p:nvSpPr>
        <p:spPr>
          <a:xfrm>
            <a:off x="279243" y="9914494"/>
            <a:ext cx="7062474" cy="600164"/>
          </a:xfrm>
          <a:prstGeom prst="rect">
            <a:avLst/>
          </a:prstGeom>
          <a:noFill/>
          <a:ln>
            <a:solidFill>
              <a:schemeClr val="bg1">
                <a:lumMod val="50000"/>
              </a:schemeClr>
            </a:solidFill>
          </a:ln>
        </p:spPr>
        <p:txBody>
          <a:bodyPr wrap="square" rtlCol="0">
            <a:spAutoFit/>
          </a:bodyPr>
          <a:lstStyle/>
          <a:p>
            <a:r>
              <a:rPr kumimoji="1" lang="ja-JP" altLang="en-US" sz="1100" dirty="0">
                <a:solidFill>
                  <a:srgbClr val="002060"/>
                </a:solidFill>
                <a:latin typeface="ヒラギノ角ゴ3" panose="020B0300000000000000" pitchFamily="50" charset="-128"/>
                <a:ea typeface="ヒラギノ角ゴ3" panose="020B0300000000000000" pitchFamily="50" charset="-128"/>
              </a:rPr>
              <a:t>強力で柔軟性があり、使いやすい </a:t>
            </a:r>
            <a:r>
              <a:rPr kumimoji="1" lang="en-US" altLang="ja-JP" sz="1100" dirty="0">
                <a:solidFill>
                  <a:srgbClr val="002060"/>
                </a:solidFill>
                <a:latin typeface="ヒラギノ角ゴ3" panose="020B0300000000000000" pitchFamily="50" charset="-128"/>
                <a:ea typeface="ヒラギノ角ゴ3" panose="020B0300000000000000" pitchFamily="50" charset="-128"/>
              </a:rPr>
              <a:t>Dragonfly </a:t>
            </a:r>
            <a:r>
              <a:rPr kumimoji="1" lang="ja-JP" altLang="en-US" sz="1100" dirty="0">
                <a:solidFill>
                  <a:srgbClr val="002060"/>
                </a:solidFill>
                <a:latin typeface="ヒラギノ角ゴ3" panose="020B0300000000000000" pitchFamily="50" charset="-128"/>
                <a:ea typeface="ヒラギノ角ゴ3" panose="020B0300000000000000" pitchFamily="50" charset="-128"/>
              </a:rPr>
              <a:t>のソフトウェアソリューションは、相関およびハイパースペクトルイメージング システム、</a:t>
            </a:r>
            <a:r>
              <a:rPr kumimoji="1" lang="en-US" altLang="ja-JP" sz="1100" dirty="0">
                <a:solidFill>
                  <a:srgbClr val="002060"/>
                </a:solidFill>
                <a:latin typeface="ヒラギノ角ゴ3" panose="020B0300000000000000" pitchFamily="50" charset="-128"/>
                <a:ea typeface="ヒラギノ角ゴ3" panose="020B0300000000000000" pitchFamily="50" charset="-128"/>
              </a:rPr>
              <a:t>X</a:t>
            </a:r>
            <a:r>
              <a:rPr kumimoji="1" lang="ja-JP" altLang="en-US" sz="1100" dirty="0">
                <a:solidFill>
                  <a:srgbClr val="002060"/>
                </a:solidFill>
                <a:latin typeface="ヒラギノ角ゴ3" panose="020B0300000000000000" pitchFamily="50" charset="-128"/>
                <a:ea typeface="ヒラギノ角ゴ3" panose="020B0300000000000000" pitchFamily="50" charset="-128"/>
              </a:rPr>
              <a:t>線、</a:t>
            </a:r>
            <a:r>
              <a:rPr kumimoji="1" lang="en-US" altLang="ja-JP" sz="1100" dirty="0">
                <a:solidFill>
                  <a:srgbClr val="002060"/>
                </a:solidFill>
                <a:latin typeface="ヒラギノ角ゴ3" panose="020B0300000000000000" pitchFamily="50" charset="-128"/>
                <a:ea typeface="ヒラギノ角ゴ3" panose="020B0300000000000000" pitchFamily="50" charset="-128"/>
              </a:rPr>
              <a:t>SEM</a:t>
            </a:r>
            <a:r>
              <a:rPr kumimoji="1" lang="ja-JP" altLang="en-US" sz="1100" dirty="0">
                <a:solidFill>
                  <a:srgbClr val="002060"/>
                </a:solidFill>
                <a:latin typeface="ヒラギノ角ゴ3" panose="020B0300000000000000" pitchFamily="50" charset="-128"/>
                <a:ea typeface="ヒラギノ角ゴ3" panose="020B0300000000000000" pitchFamily="50" charset="-128"/>
              </a:rPr>
              <a:t>、</a:t>
            </a:r>
            <a:r>
              <a:rPr kumimoji="1" lang="en-US" altLang="ja-JP" sz="1100" dirty="0">
                <a:solidFill>
                  <a:srgbClr val="002060"/>
                </a:solidFill>
                <a:latin typeface="ヒラギノ角ゴ3" panose="020B0300000000000000" pitchFamily="50" charset="-128"/>
                <a:ea typeface="ヒラギノ角ゴ3" panose="020B0300000000000000" pitchFamily="50" charset="-128"/>
              </a:rPr>
              <a:t>FIB-SEM</a:t>
            </a:r>
            <a:r>
              <a:rPr kumimoji="1" lang="ja-JP" altLang="en-US" sz="1100" dirty="0">
                <a:solidFill>
                  <a:srgbClr val="002060"/>
                </a:solidFill>
                <a:latin typeface="ヒラギノ角ゴ3" panose="020B0300000000000000" pitchFamily="50" charset="-128"/>
                <a:ea typeface="ヒラギノ角ゴ3" panose="020B0300000000000000" pitchFamily="50" charset="-128"/>
              </a:rPr>
              <a:t>、イオンビーム、共焦点顕微鏡、その他の高度なアプリケーションからのデータを含む </a:t>
            </a:r>
            <a:r>
              <a:rPr kumimoji="1" lang="en-US" altLang="ja-JP" sz="1100" dirty="0">
                <a:solidFill>
                  <a:srgbClr val="002060"/>
                </a:solidFill>
                <a:latin typeface="ヒラギノ角ゴ3" panose="020B0300000000000000" pitchFamily="50" charset="-128"/>
                <a:ea typeface="ヒラギノ角ゴ3" panose="020B0300000000000000" pitchFamily="50" charset="-128"/>
              </a:rPr>
              <a:t>2D/3D/4D</a:t>
            </a:r>
            <a:r>
              <a:rPr kumimoji="1" lang="ja-JP" altLang="en-US" sz="1100" dirty="0">
                <a:solidFill>
                  <a:srgbClr val="002060"/>
                </a:solidFill>
                <a:latin typeface="ヒラギノ角ゴ3" panose="020B0300000000000000" pitchFamily="50" charset="-128"/>
                <a:ea typeface="ヒラギノ角ゴ3" panose="020B0300000000000000" pitchFamily="50" charset="-128"/>
              </a:rPr>
              <a:t>イメージング研究に対して定量的な成果を提供します。</a:t>
            </a:r>
          </a:p>
        </p:txBody>
      </p:sp>
      <p:pic>
        <p:nvPicPr>
          <p:cNvPr id="37" name="図 36">
            <a:extLst>
              <a:ext uri="{FF2B5EF4-FFF2-40B4-BE49-F238E27FC236}">
                <a16:creationId xmlns:a16="http://schemas.microsoft.com/office/drawing/2014/main" id="{40B88658-4F48-C908-9B47-C6A98ED24290}"/>
              </a:ext>
            </a:extLst>
          </p:cNvPr>
          <p:cNvPicPr>
            <a:picLocks noChangeAspect="1"/>
          </p:cNvPicPr>
          <p:nvPr/>
        </p:nvPicPr>
        <p:blipFill>
          <a:blip r:embed="rId12">
            <a:extLst>
              <a:ext uri="{28A0092B-C50C-407E-A947-70E740481C1C}">
                <a14:useLocalDpi xmlns:a14="http://schemas.microsoft.com/office/drawing/2010/main" val="0"/>
              </a:ext>
            </a:extLst>
          </a:blip>
          <a:srcRect l="7675" r="50511"/>
          <a:stretch/>
        </p:blipFill>
        <p:spPr>
          <a:xfrm>
            <a:off x="234052" y="7311288"/>
            <a:ext cx="2478623" cy="1796773"/>
          </a:xfrm>
          <a:prstGeom prst="rect">
            <a:avLst/>
          </a:prstGeom>
        </p:spPr>
      </p:pic>
      <p:sp>
        <p:nvSpPr>
          <p:cNvPr id="41" name="テキスト ボックス 40">
            <a:extLst>
              <a:ext uri="{FF2B5EF4-FFF2-40B4-BE49-F238E27FC236}">
                <a16:creationId xmlns:a16="http://schemas.microsoft.com/office/drawing/2014/main" id="{94376EED-D50A-8078-133E-402E00149360}"/>
              </a:ext>
            </a:extLst>
          </p:cNvPr>
          <p:cNvSpPr txBox="1"/>
          <p:nvPr/>
        </p:nvSpPr>
        <p:spPr>
          <a:xfrm>
            <a:off x="3570292" y="7807338"/>
            <a:ext cx="3623875" cy="1938992"/>
          </a:xfrm>
          <a:prstGeom prst="rect">
            <a:avLst/>
          </a:prstGeom>
          <a:noFill/>
        </p:spPr>
        <p:txBody>
          <a:bodyPr wrap="square" rtlCol="0">
            <a:spAutoFit/>
          </a:bodyPr>
          <a:lstStyle/>
          <a:p>
            <a:r>
              <a:rPr kumimoji="1" lang="ja-JP" altLang="en-US" sz="1200" dirty="0">
                <a:latin typeface="ヒラギノ角ゴ3" panose="020B0300000000000000" pitchFamily="50" charset="-128"/>
                <a:ea typeface="ヒラギノ角ゴ3" panose="020B0300000000000000" pitchFamily="50" charset="-128"/>
              </a:rPr>
              <a:t>■</a:t>
            </a:r>
            <a:r>
              <a:rPr kumimoji="1" lang="ja-JP" altLang="en-US" sz="1200" u="sng" dirty="0">
                <a:latin typeface="ヒラギノ角ゴ3" panose="020B0300000000000000" pitchFamily="50" charset="-128"/>
                <a:ea typeface="ヒラギノ角ゴ3" panose="020B0300000000000000" pitchFamily="50" charset="-128"/>
              </a:rPr>
              <a:t>複合材料　</a:t>
            </a:r>
            <a:endParaRPr kumimoji="1" lang="en-US" altLang="ja-JP" sz="1200" u="sng" dirty="0">
              <a:latin typeface="ヒラギノ角ゴ3" panose="020B0300000000000000" pitchFamily="50" charset="-128"/>
              <a:ea typeface="ヒラギノ角ゴ3" panose="020B0300000000000000" pitchFamily="50" charset="-128"/>
            </a:endParaRPr>
          </a:p>
          <a:p>
            <a:endParaRPr kumimoji="1" lang="en-US" altLang="ja-JP" sz="1200" u="sng" dirty="0">
              <a:latin typeface="ヒラギノ角ゴ3" panose="020B0300000000000000" pitchFamily="50" charset="-128"/>
              <a:ea typeface="ヒラギノ角ゴ3" panose="020B0300000000000000" pitchFamily="50" charset="-128"/>
            </a:endParaRPr>
          </a:p>
          <a:p>
            <a:r>
              <a:rPr lang="ja-JP" altLang="en-US" sz="1200" b="0" i="0" dirty="0">
                <a:solidFill>
                  <a:srgbClr val="000000"/>
                </a:solidFill>
                <a:effectLst/>
                <a:latin typeface="ヒラギノ角ゴ3" panose="020B0300000000000000" pitchFamily="50" charset="-128"/>
                <a:ea typeface="ヒラギノ角ゴ3" panose="020B0300000000000000" pitchFamily="50" charset="-128"/>
              </a:rPr>
              <a:t>例えば、繊維の破断、繊維の配向、繊維の長さ、連結気孔率、体積分率、コーティングの厚さなどの分析は、現代の複合材料における価値の高いパフォーマンス指標を予測するのに役立ちます。</a:t>
            </a:r>
            <a:r>
              <a:rPr lang="en-US" altLang="ja-JP" sz="1200" b="0" i="0" dirty="0">
                <a:solidFill>
                  <a:srgbClr val="000000"/>
                </a:solidFill>
                <a:effectLst/>
                <a:latin typeface="ヒラギノ角ゴ3" panose="020B0300000000000000" pitchFamily="50" charset="-128"/>
                <a:ea typeface="ヒラギノ角ゴ3" panose="020B0300000000000000" pitchFamily="50" charset="-128"/>
              </a:rPr>
              <a:t>Dragonfly </a:t>
            </a:r>
            <a:r>
              <a:rPr lang="ja-JP" altLang="en-US" sz="1200" b="0" i="0" dirty="0">
                <a:solidFill>
                  <a:srgbClr val="000000"/>
                </a:solidFill>
                <a:effectLst/>
                <a:latin typeface="ヒラギノ角ゴ3" panose="020B0300000000000000" pitchFamily="50" charset="-128"/>
                <a:ea typeface="ヒラギノ角ゴ3" panose="020B0300000000000000" pitchFamily="50" charset="-128"/>
              </a:rPr>
              <a:t>の </a:t>
            </a:r>
            <a:r>
              <a:rPr lang="en-US" altLang="ja-JP" sz="1200" b="0" i="0" dirty="0">
                <a:solidFill>
                  <a:srgbClr val="000000"/>
                </a:solidFill>
                <a:effectLst/>
                <a:latin typeface="ヒラギノ角ゴ3" panose="020B0300000000000000" pitchFamily="50" charset="-128"/>
                <a:ea typeface="ヒラギノ角ゴ3" panose="020B0300000000000000" pitchFamily="50" charset="-128"/>
              </a:rPr>
              <a:t>AI </a:t>
            </a:r>
            <a:r>
              <a:rPr lang="ja-JP" altLang="en-US" sz="1200" b="0" i="0" dirty="0">
                <a:solidFill>
                  <a:srgbClr val="000000"/>
                </a:solidFill>
                <a:effectLst/>
                <a:latin typeface="ヒラギノ角ゴ3" panose="020B0300000000000000" pitchFamily="50" charset="-128"/>
                <a:ea typeface="ヒラギノ角ゴ3" panose="020B0300000000000000" pitchFamily="50" charset="-128"/>
              </a:rPr>
              <a:t>セグメンテーションは、これらの高度な微細構造定量的調査結果と組み合わせて、マイクロ、メソ、マクロのスケールで複合材料を評価します。 </a:t>
            </a:r>
            <a:endParaRPr kumimoji="1" lang="en-US" altLang="ja-JP" sz="1200" u="sng" dirty="0">
              <a:latin typeface="ヒラギノ角ゴ3" panose="020B0300000000000000" pitchFamily="50" charset="-128"/>
              <a:ea typeface="ヒラギノ角ゴ3" panose="020B0300000000000000" pitchFamily="50" charset="-128"/>
            </a:endParaRPr>
          </a:p>
        </p:txBody>
      </p:sp>
      <p:sp>
        <p:nvSpPr>
          <p:cNvPr id="48" name="Rectangle 9">
            <a:extLst>
              <a:ext uri="{FF2B5EF4-FFF2-40B4-BE49-F238E27FC236}">
                <a16:creationId xmlns:a16="http://schemas.microsoft.com/office/drawing/2014/main" id="{602C8856-3258-57C9-BF92-7991AF387C02}"/>
              </a:ext>
            </a:extLst>
          </p:cNvPr>
          <p:cNvSpPr>
            <a:spLocks noChangeArrowheads="1"/>
          </p:cNvSpPr>
          <p:nvPr/>
        </p:nvSpPr>
        <p:spPr bwMode="auto">
          <a:xfrm>
            <a:off x="3434643" y="7094556"/>
            <a:ext cx="3907442" cy="616780"/>
          </a:xfrm>
          <a:prstGeom prst="rect">
            <a:avLst/>
          </a:prstGeom>
          <a:solidFill>
            <a:srgbClr val="C6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9" name="WordArt 10">
            <a:extLst>
              <a:ext uri="{FF2B5EF4-FFF2-40B4-BE49-F238E27FC236}">
                <a16:creationId xmlns:a16="http://schemas.microsoft.com/office/drawing/2014/main" id="{D05F3BE0-C505-FD51-93A5-0B1374DF3CB9}"/>
              </a:ext>
            </a:extLst>
          </p:cNvPr>
          <p:cNvSpPr>
            <a:spLocks noChangeArrowheads="1" noChangeShapeType="1" noTextEdit="1"/>
          </p:cNvSpPr>
          <p:nvPr/>
        </p:nvSpPr>
        <p:spPr bwMode="auto">
          <a:xfrm>
            <a:off x="3742712" y="7276946"/>
            <a:ext cx="3291305" cy="252000"/>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dirty="0">
                <a:solidFill>
                  <a:srgbClr val="000066"/>
                </a:solidFill>
                <a:latin typeface="ヒラギノ角ゴ5" panose="020B0500000000000000" pitchFamily="50" charset="-128"/>
                <a:ea typeface="ヒラギノ角ゴ5" panose="020B0500000000000000" pitchFamily="50" charset="-128"/>
              </a:rPr>
              <a:t>■ 特徴⑤</a:t>
            </a:r>
            <a:r>
              <a:rPr lang="ja-JP" altLang="en-US" sz="1000" kern="10" spc="0" dirty="0">
                <a:ln>
                  <a:noFill/>
                </a:ln>
                <a:solidFill>
                  <a:srgbClr val="000066"/>
                </a:solidFill>
                <a:effectLst/>
                <a:latin typeface="ヒラギノ角ゴ5" panose="020B0500000000000000" pitchFamily="50" charset="-128"/>
                <a:ea typeface="ヒラギノ角ゴ5" panose="020B0500000000000000" pitchFamily="50" charset="-128"/>
              </a:rPr>
              <a:t>  材料科学にも最適</a:t>
            </a:r>
            <a:endParaRPr lang="en-US" altLang="ja-JP" sz="1000" kern="10" spc="0" dirty="0">
              <a:ln>
                <a:noFill/>
              </a:ln>
              <a:solidFill>
                <a:srgbClr val="000066"/>
              </a:solidFill>
              <a:effectLst/>
              <a:latin typeface="ヒラギノ角ゴ5" panose="020B0500000000000000" pitchFamily="50" charset="-128"/>
              <a:ea typeface="ヒラギノ角ゴ5" panose="020B0500000000000000" pitchFamily="50" charset="-128"/>
            </a:endParaRPr>
          </a:p>
        </p:txBody>
      </p:sp>
      <p:pic>
        <p:nvPicPr>
          <p:cNvPr id="52" name="図 51">
            <a:extLst>
              <a:ext uri="{FF2B5EF4-FFF2-40B4-BE49-F238E27FC236}">
                <a16:creationId xmlns:a16="http://schemas.microsoft.com/office/drawing/2014/main" id="{EAFB5874-1BCD-C387-D563-58F693EA1061}"/>
              </a:ext>
            </a:extLst>
          </p:cNvPr>
          <p:cNvPicPr>
            <a:picLocks noChangeAspect="1"/>
          </p:cNvPicPr>
          <p:nvPr/>
        </p:nvPicPr>
        <p:blipFill>
          <a:blip r:embed="rId12">
            <a:extLst>
              <a:ext uri="{28A0092B-C50C-407E-A947-70E740481C1C}">
                <a14:useLocalDpi xmlns:a14="http://schemas.microsoft.com/office/drawing/2010/main" val="0"/>
              </a:ext>
            </a:extLst>
          </a:blip>
          <a:srcRect l="61684" r="8500"/>
          <a:stretch/>
        </p:blipFill>
        <p:spPr>
          <a:xfrm>
            <a:off x="1936280" y="8103469"/>
            <a:ext cx="1552790" cy="1578556"/>
          </a:xfrm>
          <a:prstGeom prst="rect">
            <a:avLst/>
          </a:prstGeom>
        </p:spPr>
      </p:pic>
    </p:spTree>
    <p:extLst>
      <p:ext uri="{BB962C8B-B14F-4D97-AF65-F5344CB8AC3E}">
        <p14:creationId xmlns:p14="http://schemas.microsoft.com/office/powerpoint/2010/main" val="6812380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12984</TotalTime>
  <Pages>0</Pages>
  <Words>937</Words>
  <Characters>0</Characters>
  <Application>Microsoft Office PowerPoint</Application>
  <DocSecurity>0</DocSecurity>
  <PresentationFormat>ユーザー設定</PresentationFormat>
  <Lines>0</Lines>
  <Paragraphs>76</Paragraphs>
  <Slides>3</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ヒラギノ角ゴ3</vt:lpstr>
      <vt:lpstr>ヒラギノ角ゴ4</vt:lpstr>
      <vt:lpstr>ヒラギノ角ゴ5</vt:lpstr>
      <vt:lpstr>ヒラギノ角ゴ6</vt:lpstr>
      <vt:lpstr>ヒラギノ角ゴ7</vt:lpstr>
      <vt:lpstr>ヒラギノ角ゴ8</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圭祐 根尾</cp:lastModifiedBy>
  <cp:revision>1498</cp:revision>
  <cp:lastPrinted>2024-08-02T09:06:35Z</cp:lastPrinted>
  <dcterms:created xsi:type="dcterms:W3CDTF">2015-08-26T04:11:00Z</dcterms:created>
  <dcterms:modified xsi:type="dcterms:W3CDTF">2025-03-13T10:30:51Z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